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9" r:id="rId2"/>
    <p:sldId id="281" r:id="rId3"/>
    <p:sldId id="319" r:id="rId4"/>
    <p:sldId id="321" r:id="rId5"/>
    <p:sldId id="322" r:id="rId6"/>
    <p:sldId id="323" r:id="rId7"/>
    <p:sldId id="324" r:id="rId8"/>
    <p:sldId id="339" r:id="rId9"/>
    <p:sldId id="326" r:id="rId10"/>
    <p:sldId id="391" r:id="rId11"/>
    <p:sldId id="331" r:id="rId12"/>
    <p:sldId id="392" r:id="rId13"/>
    <p:sldId id="393" r:id="rId14"/>
    <p:sldId id="332" r:id="rId15"/>
    <p:sldId id="394" r:id="rId16"/>
    <p:sldId id="346" r:id="rId17"/>
    <p:sldId id="367" r:id="rId18"/>
    <p:sldId id="350" r:id="rId19"/>
    <p:sldId id="378" r:id="rId20"/>
    <p:sldId id="379" r:id="rId21"/>
    <p:sldId id="380" r:id="rId22"/>
    <p:sldId id="382" r:id="rId23"/>
    <p:sldId id="383" r:id="rId24"/>
    <p:sldId id="386" r:id="rId25"/>
    <p:sldId id="385" r:id="rId26"/>
    <p:sldId id="387" r:id="rId27"/>
    <p:sldId id="388" r:id="rId28"/>
    <p:sldId id="389" r:id="rId29"/>
    <p:sldId id="390" r:id="rId30"/>
    <p:sldId id="348" r:id="rId31"/>
    <p:sldId id="304" r:id="rId32"/>
    <p:sldId id="39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FF99"/>
    <a:srgbClr val="66FFCC"/>
    <a:srgbClr val="FF0000"/>
    <a:srgbClr val="FFFF00"/>
    <a:srgbClr val="0099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5" autoAdjust="0"/>
    <p:restoredTop sz="94660"/>
  </p:normalViewPr>
  <p:slideViewPr>
    <p:cSldViewPr>
      <p:cViewPr varScale="1">
        <p:scale>
          <a:sx n="83" d="100"/>
          <a:sy n="83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C6F22-5F6D-458F-B621-E45C220C9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E3C9B-F829-4759-982F-EF4F8781A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54283-2EE9-4DF6-B063-2DD4925E1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2359D-DBBF-482A-81F5-406F18B26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8182B-EA7E-4368-85D9-6A695F71D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82845-2435-44EE-B3FE-D8FB05EAA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178EF-062F-4E5D-9971-53A9F566E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1B726-1154-4D87-8FA8-08606D1DF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D3FB8-F8DB-432A-8D46-DB81A540A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698F0-D2D7-4C09-AB36-629524677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E03F7-9E6A-48BD-966B-9C1223A0A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F4087-50F5-44E6-927A-D413B2A6B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D8198F-6D16-43AB-93A0-4894CB86D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358313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900FF"/>
                </a:solidFill>
                <a:latin typeface="Garamond" pitchFamily="18" charset="0"/>
              </a:rPr>
              <a:t>«Информатика </a:t>
            </a:r>
            <a:r>
              <a:rPr lang="kk-KZ" b="1" dirty="0" smtClean="0">
                <a:solidFill>
                  <a:srgbClr val="9900FF"/>
                </a:solidFill>
                <a:latin typeface="Garamond" pitchFamily="18" charset="0"/>
              </a:rPr>
              <a:t>білімділер </a:t>
            </a:r>
            <a:r>
              <a:rPr lang="kk-KZ" b="1" dirty="0" smtClean="0">
                <a:solidFill>
                  <a:srgbClr val="9900FF"/>
                </a:solidFill>
                <a:latin typeface="Garamond" pitchFamily="18" charset="0"/>
              </a:rPr>
              <a:t>турнирі</a:t>
            </a:r>
            <a:r>
              <a:rPr lang="ru-RU" b="1" dirty="0" smtClean="0">
                <a:solidFill>
                  <a:srgbClr val="9900FF"/>
                </a:solidFill>
                <a:latin typeface="Garamond" pitchFamily="18" charset="0"/>
              </a:rPr>
              <a:t> » </a:t>
            </a:r>
            <a:r>
              <a:rPr lang="ru-RU" b="1" dirty="0" smtClean="0">
                <a:solidFill>
                  <a:srgbClr val="9900FF"/>
                </a:solidFill>
                <a:latin typeface="Garamond" pitchFamily="18" charset="0"/>
              </a:rPr>
              <a:t/>
            </a:r>
            <a:br>
              <a:rPr lang="ru-RU" b="1" dirty="0" smtClean="0">
                <a:solidFill>
                  <a:srgbClr val="9900FF"/>
                </a:solidFill>
                <a:latin typeface="Garamond" pitchFamily="18" charset="0"/>
              </a:rPr>
            </a:br>
            <a:r>
              <a:rPr lang="ru-RU" b="1" dirty="0" smtClean="0">
                <a:solidFill>
                  <a:srgbClr val="9900FF"/>
                </a:solidFill>
                <a:latin typeface="Garamond" pitchFamily="18" charset="0"/>
              </a:rPr>
              <a:t>«Турнир знатоков информатики»</a:t>
            </a:r>
          </a:p>
        </p:txBody>
      </p:sp>
      <p:pic>
        <p:nvPicPr>
          <p:cNvPr id="4099" name="Picture 16" descr="bs011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700213"/>
            <a:ext cx="489743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WordArt 18"/>
          <p:cNvSpPr>
            <a:spLocks noChangeArrowheads="1" noChangeShapeType="1" noTextEdit="1"/>
          </p:cNvSpPr>
          <p:nvPr/>
        </p:nvSpPr>
        <p:spPr bwMode="auto">
          <a:xfrm>
            <a:off x="1547813" y="4941888"/>
            <a:ext cx="5832475" cy="1436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"Кто владеет информацией, </a:t>
            </a:r>
          </a:p>
          <a:p>
            <a:pPr algn="ctr"/>
            <a:r>
              <a:rPr lang="ru-RU" sz="3600" kern="10" dirty="0"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тот управляет миром!"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1-00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714488"/>
            <a:ext cx="8522640" cy="3571900"/>
          </a:xfrm>
        </p:spPr>
      </p:pic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sng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4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тур. </a:t>
            </a: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«Разгадай ребус».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71472" y="5786454"/>
            <a:ext cx="2571768" cy="5762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Информатика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2051050" y="260350"/>
            <a:ext cx="5545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>
                <a:latin typeface="Garamond" pitchFamily="18" charset="0"/>
              </a:rPr>
              <a:t>Разгадайте ребус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5867400" y="5445125"/>
            <a:ext cx="3024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latin typeface="Garamond" pitchFamily="18" charset="0"/>
              </a:rPr>
              <a:t>3 балла</a:t>
            </a:r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182563" y="2103438"/>
            <a:ext cx="8961437" cy="2833687"/>
            <a:chOff x="720" y="3312"/>
            <a:chExt cx="14112" cy="4464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4464" y="4896"/>
            <a:ext cx="2156" cy="2592"/>
          </p:xfrm>
          <a:graphic>
            <a:graphicData uri="http://schemas.openxmlformats.org/presentationml/2006/ole">
              <p:oleObj spid="_x0000_s1026" r:id="rId3" imgW="420120" imgH="505440" progId="">
                <p:embed/>
              </p:oleObj>
            </a:graphicData>
          </a:graphic>
        </p:graphicFrame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10512" y="4805"/>
            <a:ext cx="2880" cy="2528"/>
          </p:xfrm>
          <a:graphic>
            <a:graphicData uri="http://schemas.openxmlformats.org/presentationml/2006/ole">
              <p:oleObj spid="_x0000_s1027" r:id="rId4" imgW="910440" imgH="799560" progId="">
                <p:embed/>
              </p:oleObj>
            </a:graphicData>
          </a:graphic>
        </p:graphicFrame>
        <p:sp>
          <p:nvSpPr>
            <p:cNvPr id="103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720" y="3456"/>
              <a:ext cx="2369" cy="43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Д</a:t>
              </a:r>
            </a:p>
          </p:txBody>
        </p:sp>
        <p:sp>
          <p:nvSpPr>
            <p:cNvPr id="103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032" y="3312"/>
              <a:ext cx="576" cy="9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,</a:t>
              </a:r>
            </a:p>
          </p:txBody>
        </p:sp>
        <p:sp>
          <p:nvSpPr>
            <p:cNvPr id="103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7200" y="3312"/>
              <a:ext cx="576" cy="9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,</a:t>
              </a:r>
            </a:p>
          </p:txBody>
        </p:sp>
        <p:sp>
          <p:nvSpPr>
            <p:cNvPr id="1036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7920" y="4464"/>
              <a:ext cx="1991" cy="27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П</a:t>
              </a:r>
            </a:p>
          </p:txBody>
        </p:sp>
        <p:sp>
          <p:nvSpPr>
            <p:cNvPr id="103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3104" y="3312"/>
              <a:ext cx="576" cy="9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,</a:t>
              </a:r>
            </a:p>
          </p:txBody>
        </p:sp>
        <p:sp>
          <p:nvSpPr>
            <p:cNvPr id="103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4256" y="3312"/>
              <a:ext cx="576" cy="9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,</a:t>
              </a:r>
            </a:p>
          </p:txBody>
        </p:sp>
      </p:grpSp>
      <p:sp>
        <p:nvSpPr>
          <p:cNvPr id="1031" name="AutoShape 1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4067175" y="6021388"/>
            <a:ext cx="1008063" cy="5746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1042988" y="5589588"/>
            <a:ext cx="2087562" cy="5762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Дисплей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0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28736"/>
            <a:ext cx="9144000" cy="3786214"/>
          </a:xfrm>
        </p:spPr>
      </p:pic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>
                <a:latin typeface="Garamond" pitchFamily="18" charset="0"/>
              </a:rPr>
              <a:t>Разгадайте ребус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187450" y="5229225"/>
            <a:ext cx="2087563" cy="5762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Клавиша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nf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3" y="1928802"/>
            <a:ext cx="8334433" cy="3000396"/>
          </a:xfrm>
        </p:spPr>
      </p:pic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>
                <a:latin typeface="Garamond" pitchFamily="18" charset="0"/>
              </a:rPr>
              <a:t>Разгадайте ребус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187450" y="5229225"/>
            <a:ext cx="2087563" cy="5762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Монитор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051050" y="260350"/>
            <a:ext cx="5545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>
                <a:latin typeface="Garamond" pitchFamily="18" charset="0"/>
              </a:rPr>
              <a:t>Разгадайте ребус</a:t>
            </a:r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1187450" y="5229225"/>
            <a:ext cx="2087563" cy="5762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Пиксель 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inf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71612"/>
            <a:ext cx="8731311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nf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43116"/>
            <a:ext cx="8731311" cy="3143272"/>
          </a:xfrm>
        </p:spPr>
      </p:pic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>
                <a:latin typeface="Garamond" pitchFamily="18" charset="0"/>
              </a:rPr>
              <a:t>Разгадайте ребус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187450" y="5229225"/>
            <a:ext cx="2087563" cy="5762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Сервер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Картинка 60 из 5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1525"/>
            <a:ext cx="9144000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810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5 тур «Опознай пословицу»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187450" y="2492375"/>
            <a:ext cx="58512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4000" b="1" i="1" dirty="0" smtClean="0">
                <a:solidFill>
                  <a:srgbClr val="008481"/>
                </a:solidFill>
                <a:latin typeface="Tahoma" pitchFamily="34" charset="0"/>
                <a:cs typeface="Times New Roman" pitchFamily="18" charset="0"/>
              </a:rPr>
              <a:t>«</a:t>
            </a:r>
            <a:r>
              <a:rPr lang="ru-RU" sz="4000" b="1" i="1" dirty="0">
                <a:solidFill>
                  <a:srgbClr val="008481"/>
                </a:solidFill>
                <a:latin typeface="Comic Sans MS" pitchFamily="66" charset="0"/>
                <a:cs typeface="Times New Roman" pitchFamily="18" charset="0"/>
              </a:rPr>
              <a:t>Разгадай кроссворд</a:t>
            </a:r>
            <a:r>
              <a:rPr lang="ru-RU" sz="4000" b="1" i="1" dirty="0">
                <a:solidFill>
                  <a:srgbClr val="008481"/>
                </a:solidFill>
                <a:latin typeface="Tahoma" pitchFamily="34" charset="0"/>
                <a:cs typeface="Times New Roman" pitchFamily="18" charset="0"/>
              </a:rPr>
              <a:t>»</a:t>
            </a:r>
            <a:endParaRPr lang="ru-RU" sz="4000" dirty="0">
              <a:solidFill>
                <a:srgbClr val="008481"/>
              </a:solidFill>
              <a:latin typeface="Tahoma" pitchFamily="34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7235825" y="3716338"/>
            <a:ext cx="1141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ИДЕЯ !!!</a:t>
            </a:r>
          </a:p>
        </p:txBody>
      </p:sp>
      <p:pic>
        <p:nvPicPr>
          <p:cNvPr id="5" name="Picture 20" descr="CRCTR6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4221163"/>
            <a:ext cx="1920875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Гибкий магнитный диск</a:t>
            </a: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8" name="Rectangle 10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9" name="Rectangle 11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0" name="Rectangle 12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1" name="Rectangle 13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3" name="Rectangle 15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4" name="Rectangle 16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5" name="Rectangle 17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6" name="Rectangle 18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7" name="Rectangle 19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8" name="Rectangle 20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69" name="Rectangle 35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0" name="Rectangle 36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1" name="Rectangle 37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2" name="Rectangle 38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3" name="Rectangle 39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4" name="Rectangle 40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5" name="Rectangle 41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6" name="Rectangle 42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7" name="Rectangle 43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8" name="Rectangle 44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9" name="Rectangle 45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0" name="Rectangle 46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1" name="Rectangle 47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2" name="Rectangle 48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3" name="Rectangle 49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4" name="Rectangle 50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5" name="Rectangle 51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6" name="Rectangle 52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7" name="Rectangle 53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8" name="Rectangle 54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89" name="Rectangle 55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0" name="Rectangle 56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1" name="Rectangle 57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2" name="Rectangle 58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3" name="Rectangle 59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4" name="Rectangle 60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5" name="Rectangle 61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6" name="Rectangle 62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7" name="Rectangle 63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8" name="Rectangle 64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99" name="Rectangle 65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0" name="Rectangle 66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1" name="Rectangle 67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2" name="Rectangle 68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3" name="Rectangle 69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4" name="Rectangle 70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5" name="Rectangle 71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6" name="Rectangle 72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7" name="Rectangle 73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8" name="Rectangle 74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09" name="Rectangle 75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0" name="Rectangle 76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1" name="Rectangle 77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2" name="Rectangle 78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3" name="Rectangle 79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4" name="Rectangle 80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5" name="Rectangle 81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6" name="Rectangle 82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7" name="Rectangle 83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8" name="Rectangle 84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19" name="Rectangle 85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20" name="Rectangle 86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21" name="Rectangle 87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22" name="Rectangle 88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23" name="Rectangle 89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24" name="Rectangle 90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25" name="Rectangle 91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26" name="Rectangle 92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627" name="Rectangle 94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28" name="Rectangle 95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29" name="Rectangle 96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30" name="Rectangle 97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31" name="Rectangle 98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32" name="Rectangle 99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33" name="Rectangle 100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34" name="Rectangle 101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35" name="Rectangle 102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36" name="Rectangle 103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3637" name="Rectangle 104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2. Устройство вывода информации на бумажный носитель</a:t>
            </a:r>
            <a:r>
              <a:rPr lang="ru-RU" sz="4000" smtClean="0"/>
              <a:t>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39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2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5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8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651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4652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4653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4654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4655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4656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4657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4658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4659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4660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4661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4662" name="Rectangle 108"/>
          <p:cNvSpPr>
            <a:spLocks noChangeArrowheads="1"/>
          </p:cNvSpPr>
          <p:nvPr/>
        </p:nvSpPr>
        <p:spPr bwMode="auto">
          <a:xfrm>
            <a:off x="2732088" y="15525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63" name="Rectangle 109"/>
          <p:cNvSpPr>
            <a:spLocks noChangeArrowheads="1"/>
          </p:cNvSpPr>
          <p:nvPr/>
        </p:nvSpPr>
        <p:spPr bwMode="auto">
          <a:xfrm>
            <a:off x="1871663" y="19891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64" name="Rectangle 110"/>
          <p:cNvSpPr>
            <a:spLocks noChangeArrowheads="1"/>
          </p:cNvSpPr>
          <p:nvPr/>
        </p:nvSpPr>
        <p:spPr bwMode="auto">
          <a:xfrm>
            <a:off x="3155950" y="241458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65" name="Rectangle 111"/>
          <p:cNvSpPr>
            <a:spLocks noChangeArrowheads="1"/>
          </p:cNvSpPr>
          <p:nvPr/>
        </p:nvSpPr>
        <p:spPr bwMode="auto">
          <a:xfrm>
            <a:off x="2698750" y="28511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66" name="Rectangle 112"/>
          <p:cNvSpPr>
            <a:spLocks noChangeArrowheads="1"/>
          </p:cNvSpPr>
          <p:nvPr/>
        </p:nvSpPr>
        <p:spPr bwMode="auto">
          <a:xfrm>
            <a:off x="1414463" y="326548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67" name="Rectangle 113"/>
          <p:cNvSpPr>
            <a:spLocks noChangeArrowheads="1"/>
          </p:cNvSpPr>
          <p:nvPr/>
        </p:nvSpPr>
        <p:spPr bwMode="auto">
          <a:xfrm>
            <a:off x="106363" y="37004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68" name="Rectangle 114"/>
          <p:cNvSpPr>
            <a:spLocks noChangeArrowheads="1"/>
          </p:cNvSpPr>
          <p:nvPr/>
        </p:nvSpPr>
        <p:spPr bwMode="auto">
          <a:xfrm>
            <a:off x="2708275" y="41243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69" name="Rectangle 115"/>
          <p:cNvSpPr>
            <a:spLocks noChangeArrowheads="1"/>
          </p:cNvSpPr>
          <p:nvPr/>
        </p:nvSpPr>
        <p:spPr bwMode="auto">
          <a:xfrm>
            <a:off x="2251075" y="45561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70" name="Rectangle 116"/>
          <p:cNvSpPr>
            <a:spLocks noChangeArrowheads="1"/>
          </p:cNvSpPr>
          <p:nvPr/>
        </p:nvSpPr>
        <p:spPr bwMode="auto">
          <a:xfrm>
            <a:off x="2697163" y="49847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71" name="Rectangle 117"/>
          <p:cNvSpPr>
            <a:spLocks noChangeArrowheads="1"/>
          </p:cNvSpPr>
          <p:nvPr/>
        </p:nvSpPr>
        <p:spPr bwMode="auto">
          <a:xfrm>
            <a:off x="2697163" y="539908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672" name="Rectangle 118"/>
          <p:cNvSpPr>
            <a:spLocks noChangeArrowheads="1"/>
          </p:cNvSpPr>
          <p:nvPr/>
        </p:nvSpPr>
        <p:spPr bwMode="auto">
          <a:xfrm>
            <a:off x="1839913" y="58118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3" y="163513"/>
            <a:ext cx="5400675" cy="644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r>
              <a:rPr lang="ru-RU" sz="2000">
                <a:latin typeface="Bookman Old Style" pitchFamily="18" charset="0"/>
              </a:rPr>
              <a:t>Информатика важный урок,</a:t>
            </a:r>
          </a:p>
          <a:p>
            <a:r>
              <a:rPr lang="ru-RU" sz="2000">
                <a:latin typeface="Bookman Old Style" pitchFamily="18" charset="0"/>
              </a:rPr>
              <a:t>Её надо всем знать назубок.</a:t>
            </a:r>
          </a:p>
          <a:p>
            <a:r>
              <a:rPr lang="ru-RU" sz="2000">
                <a:latin typeface="Bookman Old Style" pitchFamily="18" charset="0"/>
              </a:rPr>
              <a:t>Да и просто предмет интересный,</a:t>
            </a:r>
          </a:p>
          <a:p>
            <a:r>
              <a:rPr lang="ru-RU" sz="2000">
                <a:latin typeface="Bookman Old Style" pitchFamily="18" charset="0"/>
              </a:rPr>
              <a:t>Это тоже давно нам известно.</a:t>
            </a:r>
          </a:p>
          <a:p>
            <a:endParaRPr lang="ru-RU" sz="2000">
              <a:latin typeface="Bookman Old Style" pitchFamily="18" charset="0"/>
            </a:endParaRPr>
          </a:p>
          <a:p>
            <a:r>
              <a:rPr lang="ru-RU" sz="2000">
                <a:latin typeface="Bookman Old Style" pitchFamily="18" charset="0"/>
              </a:rPr>
              <a:t>Компьютер - вещь довольно важная,</a:t>
            </a:r>
          </a:p>
          <a:p>
            <a:r>
              <a:rPr lang="ru-RU" sz="2000">
                <a:latin typeface="Bookman Old Style" pitchFamily="18" charset="0"/>
              </a:rPr>
              <a:t>Работаем на нём отважно мы.</a:t>
            </a:r>
          </a:p>
          <a:p>
            <a:r>
              <a:rPr lang="ru-RU" sz="2000">
                <a:latin typeface="Bookman Old Style" pitchFamily="18" charset="0"/>
              </a:rPr>
              <a:t>Никуда без Интернета</a:t>
            </a:r>
          </a:p>
          <a:p>
            <a:r>
              <a:rPr lang="ru-RU" sz="2000">
                <a:latin typeface="Bookman Old Style" pitchFamily="18" charset="0"/>
              </a:rPr>
              <a:t>Не зимою и не летом.</a:t>
            </a:r>
          </a:p>
          <a:p>
            <a:endParaRPr lang="ru-RU" sz="2000">
              <a:latin typeface="Bookman Old Style" pitchFamily="18" charset="0"/>
            </a:endParaRPr>
          </a:p>
          <a:p>
            <a:r>
              <a:rPr lang="ru-RU" sz="2000">
                <a:latin typeface="Bookman Old Style" pitchFamily="18" charset="0"/>
              </a:rPr>
              <a:t>Для фантазии простор,</a:t>
            </a:r>
          </a:p>
          <a:p>
            <a:r>
              <a:rPr lang="ru-RU" sz="2000">
                <a:latin typeface="Bookman Old Style" pitchFamily="18" charset="0"/>
              </a:rPr>
              <a:t>Посмотри на монитор:</a:t>
            </a:r>
          </a:p>
          <a:p>
            <a:r>
              <a:rPr lang="ru-RU" sz="2000">
                <a:latin typeface="Bookman Old Style" pitchFamily="18" charset="0"/>
              </a:rPr>
              <a:t>Можно здесь порисовать,</a:t>
            </a:r>
          </a:p>
          <a:p>
            <a:r>
              <a:rPr lang="ru-RU" sz="2000">
                <a:latin typeface="Bookman Old Style" pitchFamily="18" charset="0"/>
              </a:rPr>
              <a:t>Можно в игры поиграть</a:t>
            </a:r>
          </a:p>
          <a:p>
            <a:r>
              <a:rPr lang="ru-RU" sz="2000">
                <a:latin typeface="Bookman Old Style" pitchFamily="18" charset="0"/>
              </a:rPr>
              <a:t>Можно тексты напечатать</a:t>
            </a:r>
          </a:p>
          <a:p>
            <a:r>
              <a:rPr lang="ru-RU" sz="2000">
                <a:latin typeface="Bookman Old Style" pitchFamily="18" charset="0"/>
              </a:rPr>
              <a:t>И другие прочитать.</a:t>
            </a:r>
          </a:p>
          <a:p>
            <a:endParaRPr lang="ru-RU" sz="2000">
              <a:latin typeface="Bookman Old Style" pitchFamily="18" charset="0"/>
            </a:endParaRPr>
          </a:p>
          <a:p>
            <a:r>
              <a:rPr lang="ru-RU" sz="2000">
                <a:latin typeface="Bookman Old Style" pitchFamily="18" charset="0"/>
              </a:rPr>
              <a:t>Без мышки и без клавиш</a:t>
            </a:r>
          </a:p>
          <a:p>
            <a:r>
              <a:rPr lang="ru-RU" sz="2000">
                <a:latin typeface="Bookman Old Style" pitchFamily="18" charset="0"/>
              </a:rPr>
              <a:t>Письмо ты не отправишь.</a:t>
            </a:r>
          </a:p>
          <a:p>
            <a:r>
              <a:rPr lang="ru-RU" sz="2000">
                <a:latin typeface="Bookman Old Style" pitchFamily="18" charset="0"/>
              </a:rPr>
              <a:t>Хочешь знания получить?</a:t>
            </a:r>
          </a:p>
          <a:p>
            <a:r>
              <a:rPr lang="ru-RU" sz="2000">
                <a:latin typeface="Bookman Old Style" pitchFamily="18" charset="0"/>
              </a:rPr>
              <a:t>Информатику учи! </a:t>
            </a:r>
          </a:p>
        </p:txBody>
      </p:sp>
      <p:pic>
        <p:nvPicPr>
          <p:cNvPr id="6147" name="Picture 5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781300"/>
            <a:ext cx="3557588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3. </a:t>
            </a:r>
            <a:r>
              <a:rPr lang="ru-RU" sz="2800" smtClean="0"/>
              <a:t>Информация, хранящаяся на устройстве внешней памяти под определенным именем</a:t>
            </a:r>
            <a:r>
              <a:rPr lang="ru-RU" sz="4000" smtClean="0"/>
              <a:t>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4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0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1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6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7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8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59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0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1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2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3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4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5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6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7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8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69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70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71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72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73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74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75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5676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5677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5678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5679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5680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5681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5682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5683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5684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5685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5686" name="Rectangle 86"/>
          <p:cNvSpPr>
            <a:spLocks noChangeArrowheads="1"/>
          </p:cNvSpPr>
          <p:nvPr/>
        </p:nvSpPr>
        <p:spPr bwMode="auto">
          <a:xfrm>
            <a:off x="2743200" y="1543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87" name="Rectangle 87"/>
          <p:cNvSpPr>
            <a:spLocks noChangeArrowheads="1"/>
          </p:cNvSpPr>
          <p:nvPr/>
        </p:nvSpPr>
        <p:spPr bwMode="auto">
          <a:xfrm>
            <a:off x="1882775" y="19796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88" name="Rectangle 88"/>
          <p:cNvSpPr>
            <a:spLocks noChangeArrowheads="1"/>
          </p:cNvSpPr>
          <p:nvPr/>
        </p:nvSpPr>
        <p:spPr bwMode="auto">
          <a:xfrm>
            <a:off x="3167063" y="24050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89" name="Rectangle 89"/>
          <p:cNvSpPr>
            <a:spLocks noChangeArrowheads="1"/>
          </p:cNvSpPr>
          <p:nvPr/>
        </p:nvSpPr>
        <p:spPr bwMode="auto">
          <a:xfrm>
            <a:off x="2709863" y="28416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90" name="Rectangle 90"/>
          <p:cNvSpPr>
            <a:spLocks noChangeArrowheads="1"/>
          </p:cNvSpPr>
          <p:nvPr/>
        </p:nvSpPr>
        <p:spPr bwMode="auto">
          <a:xfrm>
            <a:off x="1425575" y="32559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91" name="Rectangle 91"/>
          <p:cNvSpPr>
            <a:spLocks noChangeArrowheads="1"/>
          </p:cNvSpPr>
          <p:nvPr/>
        </p:nvSpPr>
        <p:spPr bwMode="auto">
          <a:xfrm>
            <a:off x="117475" y="36909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92" name="Rectangle 92"/>
          <p:cNvSpPr>
            <a:spLocks noChangeArrowheads="1"/>
          </p:cNvSpPr>
          <p:nvPr/>
        </p:nvSpPr>
        <p:spPr bwMode="auto">
          <a:xfrm>
            <a:off x="2719388" y="411480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93" name="Rectangle 93"/>
          <p:cNvSpPr>
            <a:spLocks noChangeArrowheads="1"/>
          </p:cNvSpPr>
          <p:nvPr/>
        </p:nvSpPr>
        <p:spPr bwMode="auto">
          <a:xfrm>
            <a:off x="2262188" y="454660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94" name="Rectangle 94"/>
          <p:cNvSpPr>
            <a:spLocks noChangeArrowheads="1"/>
          </p:cNvSpPr>
          <p:nvPr/>
        </p:nvSpPr>
        <p:spPr bwMode="auto">
          <a:xfrm>
            <a:off x="2708275" y="49752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95" name="Rectangle 95"/>
          <p:cNvSpPr>
            <a:spLocks noChangeArrowheads="1"/>
          </p:cNvSpPr>
          <p:nvPr/>
        </p:nvSpPr>
        <p:spPr bwMode="auto">
          <a:xfrm>
            <a:off x="2708275" y="53895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5696" name="Rectangle 96"/>
          <p:cNvSpPr>
            <a:spLocks noChangeArrowheads="1"/>
          </p:cNvSpPr>
          <p:nvPr/>
        </p:nvSpPr>
        <p:spPr bwMode="auto">
          <a:xfrm>
            <a:off x="1851025" y="58023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4.Устройство вывода информации</a:t>
            </a:r>
            <a:r>
              <a:rPr lang="ru-RU" sz="4000" smtClean="0"/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8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4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6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8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0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1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2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3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4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5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6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7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8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0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1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2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3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4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5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6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7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8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99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6700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6701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6702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6703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6704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6705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6706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6707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6708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6709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6710" name="Rectangle 86"/>
          <p:cNvSpPr>
            <a:spLocks noChangeArrowheads="1"/>
          </p:cNvSpPr>
          <p:nvPr/>
        </p:nvSpPr>
        <p:spPr bwMode="auto">
          <a:xfrm>
            <a:off x="2741613" y="15541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11" name="Rectangle 87"/>
          <p:cNvSpPr>
            <a:spLocks noChangeArrowheads="1"/>
          </p:cNvSpPr>
          <p:nvPr/>
        </p:nvSpPr>
        <p:spPr bwMode="auto">
          <a:xfrm>
            <a:off x="1881188" y="19907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12" name="Rectangle 88"/>
          <p:cNvSpPr>
            <a:spLocks noChangeArrowheads="1"/>
          </p:cNvSpPr>
          <p:nvPr/>
        </p:nvSpPr>
        <p:spPr bwMode="auto">
          <a:xfrm>
            <a:off x="3165475" y="24161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13" name="Rectangle 89"/>
          <p:cNvSpPr>
            <a:spLocks noChangeArrowheads="1"/>
          </p:cNvSpPr>
          <p:nvPr/>
        </p:nvSpPr>
        <p:spPr bwMode="auto">
          <a:xfrm>
            <a:off x="2708275" y="28527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14" name="Rectangle 90"/>
          <p:cNvSpPr>
            <a:spLocks noChangeArrowheads="1"/>
          </p:cNvSpPr>
          <p:nvPr/>
        </p:nvSpPr>
        <p:spPr bwMode="auto">
          <a:xfrm>
            <a:off x="1423988" y="32670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15" name="Rectangle 91"/>
          <p:cNvSpPr>
            <a:spLocks noChangeArrowheads="1"/>
          </p:cNvSpPr>
          <p:nvPr/>
        </p:nvSpPr>
        <p:spPr bwMode="auto">
          <a:xfrm>
            <a:off x="115888" y="3702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16" name="Rectangle 92"/>
          <p:cNvSpPr>
            <a:spLocks noChangeArrowheads="1"/>
          </p:cNvSpPr>
          <p:nvPr/>
        </p:nvSpPr>
        <p:spPr bwMode="auto">
          <a:xfrm>
            <a:off x="2717800" y="41259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17" name="Rectangle 93"/>
          <p:cNvSpPr>
            <a:spLocks noChangeArrowheads="1"/>
          </p:cNvSpPr>
          <p:nvPr/>
        </p:nvSpPr>
        <p:spPr bwMode="auto">
          <a:xfrm>
            <a:off x="2260600" y="45577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18" name="Rectangle 94"/>
          <p:cNvSpPr>
            <a:spLocks noChangeArrowheads="1"/>
          </p:cNvSpPr>
          <p:nvPr/>
        </p:nvSpPr>
        <p:spPr bwMode="auto">
          <a:xfrm>
            <a:off x="2706688" y="49863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19" name="Rectangle 95"/>
          <p:cNvSpPr>
            <a:spLocks noChangeArrowheads="1"/>
          </p:cNvSpPr>
          <p:nvPr/>
        </p:nvSpPr>
        <p:spPr bwMode="auto">
          <a:xfrm>
            <a:off x="2706688" y="54006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6720" name="Rectangle 96"/>
          <p:cNvSpPr>
            <a:spLocks noChangeArrowheads="1"/>
          </p:cNvSpPr>
          <p:nvPr/>
        </p:nvSpPr>
        <p:spPr bwMode="auto">
          <a:xfrm>
            <a:off x="1849438" y="58134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5. Алгоритм, записанный на языке, которым пользуется компьютер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5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6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7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8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09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0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1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2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3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4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5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6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8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20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21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22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723" name="Rectangle 76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7724" name="Rectangle 77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7725" name="Rectangle 78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7726" name="Rectangle 79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7727" name="Rectangle 80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7728" name="Rectangle 81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7729" name="Rectangle 82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7730" name="Rectangle 83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7731" name="Rectangle 84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7732" name="Rectangle 85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7733" name="Rectangle 86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7734" name="Rectangle 87"/>
          <p:cNvSpPr>
            <a:spLocks noChangeArrowheads="1"/>
          </p:cNvSpPr>
          <p:nvPr/>
        </p:nvSpPr>
        <p:spPr bwMode="auto">
          <a:xfrm>
            <a:off x="2741613" y="15541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35" name="Rectangle 88"/>
          <p:cNvSpPr>
            <a:spLocks noChangeArrowheads="1"/>
          </p:cNvSpPr>
          <p:nvPr/>
        </p:nvSpPr>
        <p:spPr bwMode="auto">
          <a:xfrm>
            <a:off x="1881188" y="19907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36" name="Rectangle 89"/>
          <p:cNvSpPr>
            <a:spLocks noChangeArrowheads="1"/>
          </p:cNvSpPr>
          <p:nvPr/>
        </p:nvSpPr>
        <p:spPr bwMode="auto">
          <a:xfrm>
            <a:off x="3165475" y="24161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37" name="Rectangle 90"/>
          <p:cNvSpPr>
            <a:spLocks noChangeArrowheads="1"/>
          </p:cNvSpPr>
          <p:nvPr/>
        </p:nvSpPr>
        <p:spPr bwMode="auto">
          <a:xfrm>
            <a:off x="2708275" y="28527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38" name="Rectangle 91"/>
          <p:cNvSpPr>
            <a:spLocks noChangeArrowheads="1"/>
          </p:cNvSpPr>
          <p:nvPr/>
        </p:nvSpPr>
        <p:spPr bwMode="auto">
          <a:xfrm>
            <a:off x="1423988" y="32670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39" name="Rectangle 92"/>
          <p:cNvSpPr>
            <a:spLocks noChangeArrowheads="1"/>
          </p:cNvSpPr>
          <p:nvPr/>
        </p:nvSpPr>
        <p:spPr bwMode="auto">
          <a:xfrm>
            <a:off x="115888" y="3702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40" name="Rectangle 93"/>
          <p:cNvSpPr>
            <a:spLocks noChangeArrowheads="1"/>
          </p:cNvSpPr>
          <p:nvPr/>
        </p:nvSpPr>
        <p:spPr bwMode="auto">
          <a:xfrm>
            <a:off x="2717800" y="41259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41" name="Rectangle 94"/>
          <p:cNvSpPr>
            <a:spLocks noChangeArrowheads="1"/>
          </p:cNvSpPr>
          <p:nvPr/>
        </p:nvSpPr>
        <p:spPr bwMode="auto">
          <a:xfrm>
            <a:off x="2260600" y="45577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42" name="Rectangle 95"/>
          <p:cNvSpPr>
            <a:spLocks noChangeArrowheads="1"/>
          </p:cNvSpPr>
          <p:nvPr/>
        </p:nvSpPr>
        <p:spPr bwMode="auto">
          <a:xfrm>
            <a:off x="2706688" y="49863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43" name="Rectangle 96"/>
          <p:cNvSpPr>
            <a:spLocks noChangeArrowheads="1"/>
          </p:cNvSpPr>
          <p:nvPr/>
        </p:nvSpPr>
        <p:spPr bwMode="auto">
          <a:xfrm>
            <a:off x="2706688" y="54006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744" name="Rectangle 97"/>
          <p:cNvSpPr>
            <a:spLocks noChangeArrowheads="1"/>
          </p:cNvSpPr>
          <p:nvPr/>
        </p:nvSpPr>
        <p:spPr bwMode="auto">
          <a:xfrm>
            <a:off x="1849438" y="58134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6. Совокупность четко сформулированных правил для решения задачи за конечное число шагов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42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8743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44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45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46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747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8748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8749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8750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8751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8753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8754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8755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8756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8757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8758" name="Rectangle 86"/>
          <p:cNvSpPr>
            <a:spLocks noChangeArrowheads="1"/>
          </p:cNvSpPr>
          <p:nvPr/>
        </p:nvSpPr>
        <p:spPr bwMode="auto">
          <a:xfrm>
            <a:off x="2743200" y="15541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59" name="Rectangle 87"/>
          <p:cNvSpPr>
            <a:spLocks noChangeArrowheads="1"/>
          </p:cNvSpPr>
          <p:nvPr/>
        </p:nvSpPr>
        <p:spPr bwMode="auto">
          <a:xfrm>
            <a:off x="1882775" y="19907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60" name="Rectangle 88"/>
          <p:cNvSpPr>
            <a:spLocks noChangeArrowheads="1"/>
          </p:cNvSpPr>
          <p:nvPr/>
        </p:nvSpPr>
        <p:spPr bwMode="auto">
          <a:xfrm>
            <a:off x="3167063" y="24161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61" name="Rectangle 89"/>
          <p:cNvSpPr>
            <a:spLocks noChangeArrowheads="1"/>
          </p:cNvSpPr>
          <p:nvPr/>
        </p:nvSpPr>
        <p:spPr bwMode="auto">
          <a:xfrm>
            <a:off x="2709863" y="28527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62" name="Rectangle 90"/>
          <p:cNvSpPr>
            <a:spLocks noChangeArrowheads="1"/>
          </p:cNvSpPr>
          <p:nvPr/>
        </p:nvSpPr>
        <p:spPr bwMode="auto">
          <a:xfrm>
            <a:off x="1425575" y="32670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63" name="Rectangle 91"/>
          <p:cNvSpPr>
            <a:spLocks noChangeArrowheads="1"/>
          </p:cNvSpPr>
          <p:nvPr/>
        </p:nvSpPr>
        <p:spPr bwMode="auto">
          <a:xfrm>
            <a:off x="117475" y="3702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64" name="Rectangle 92"/>
          <p:cNvSpPr>
            <a:spLocks noChangeArrowheads="1"/>
          </p:cNvSpPr>
          <p:nvPr/>
        </p:nvSpPr>
        <p:spPr bwMode="auto">
          <a:xfrm>
            <a:off x="2719388" y="41259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65" name="Rectangle 93"/>
          <p:cNvSpPr>
            <a:spLocks noChangeArrowheads="1"/>
          </p:cNvSpPr>
          <p:nvPr/>
        </p:nvSpPr>
        <p:spPr bwMode="auto">
          <a:xfrm>
            <a:off x="2262188" y="45577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66" name="Rectangle 94"/>
          <p:cNvSpPr>
            <a:spLocks noChangeArrowheads="1"/>
          </p:cNvSpPr>
          <p:nvPr/>
        </p:nvSpPr>
        <p:spPr bwMode="auto">
          <a:xfrm>
            <a:off x="2708275" y="49863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67" name="Rectangle 95"/>
          <p:cNvSpPr>
            <a:spLocks noChangeArrowheads="1"/>
          </p:cNvSpPr>
          <p:nvPr/>
        </p:nvSpPr>
        <p:spPr bwMode="auto">
          <a:xfrm>
            <a:off x="2708275" y="54006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8768" name="Rectangle 96"/>
          <p:cNvSpPr>
            <a:spLocks noChangeArrowheads="1"/>
          </p:cNvSpPr>
          <p:nvPr/>
        </p:nvSpPr>
        <p:spPr bwMode="auto">
          <a:xfrm>
            <a:off x="1851025" y="58134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7. Единица измерения информации для хранения одного символа</a:t>
            </a:r>
            <a:r>
              <a:rPr lang="ru-RU" sz="4000" smtClean="0"/>
              <a:t>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9739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43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44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9745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9746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54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9755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56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57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58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59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60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9761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62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63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64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65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66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9767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68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69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70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71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9772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9773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9774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9775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9776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9777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9779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9780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9782" name="Rectangle 86"/>
          <p:cNvSpPr>
            <a:spLocks noChangeArrowheads="1"/>
          </p:cNvSpPr>
          <p:nvPr/>
        </p:nvSpPr>
        <p:spPr bwMode="auto">
          <a:xfrm>
            <a:off x="2743200" y="15541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83" name="Rectangle 87"/>
          <p:cNvSpPr>
            <a:spLocks noChangeArrowheads="1"/>
          </p:cNvSpPr>
          <p:nvPr/>
        </p:nvSpPr>
        <p:spPr bwMode="auto">
          <a:xfrm>
            <a:off x="1882775" y="19907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84" name="Rectangle 88"/>
          <p:cNvSpPr>
            <a:spLocks noChangeArrowheads="1"/>
          </p:cNvSpPr>
          <p:nvPr/>
        </p:nvSpPr>
        <p:spPr bwMode="auto">
          <a:xfrm>
            <a:off x="3167063" y="24161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85" name="Rectangle 89"/>
          <p:cNvSpPr>
            <a:spLocks noChangeArrowheads="1"/>
          </p:cNvSpPr>
          <p:nvPr/>
        </p:nvSpPr>
        <p:spPr bwMode="auto">
          <a:xfrm>
            <a:off x="2709863" y="28527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86" name="Rectangle 90"/>
          <p:cNvSpPr>
            <a:spLocks noChangeArrowheads="1"/>
          </p:cNvSpPr>
          <p:nvPr/>
        </p:nvSpPr>
        <p:spPr bwMode="auto">
          <a:xfrm>
            <a:off x="1425575" y="32670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87" name="Rectangle 91"/>
          <p:cNvSpPr>
            <a:spLocks noChangeArrowheads="1"/>
          </p:cNvSpPr>
          <p:nvPr/>
        </p:nvSpPr>
        <p:spPr bwMode="auto">
          <a:xfrm>
            <a:off x="117475" y="3702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88" name="Rectangle 92"/>
          <p:cNvSpPr>
            <a:spLocks noChangeArrowheads="1"/>
          </p:cNvSpPr>
          <p:nvPr/>
        </p:nvSpPr>
        <p:spPr bwMode="auto">
          <a:xfrm>
            <a:off x="2719388" y="41259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89" name="Rectangle 93"/>
          <p:cNvSpPr>
            <a:spLocks noChangeArrowheads="1"/>
          </p:cNvSpPr>
          <p:nvPr/>
        </p:nvSpPr>
        <p:spPr bwMode="auto">
          <a:xfrm>
            <a:off x="2262188" y="45577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90" name="Rectangle 94"/>
          <p:cNvSpPr>
            <a:spLocks noChangeArrowheads="1"/>
          </p:cNvSpPr>
          <p:nvPr/>
        </p:nvSpPr>
        <p:spPr bwMode="auto">
          <a:xfrm>
            <a:off x="2708275" y="49863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91" name="Rectangle 95"/>
          <p:cNvSpPr>
            <a:spLocks noChangeArrowheads="1"/>
          </p:cNvSpPr>
          <p:nvPr/>
        </p:nvSpPr>
        <p:spPr bwMode="auto">
          <a:xfrm>
            <a:off x="2708275" y="54006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9792" name="Rectangle 96"/>
          <p:cNvSpPr>
            <a:spLocks noChangeArrowheads="1"/>
          </p:cNvSpPr>
          <p:nvPr/>
        </p:nvSpPr>
        <p:spPr bwMode="auto">
          <a:xfrm>
            <a:off x="1851025" y="58134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8. </a:t>
            </a:r>
            <a:r>
              <a:rPr lang="ru-RU" sz="3200" smtClean="0"/>
              <a:t>Наименьшая единица измерения информации</a:t>
            </a:r>
            <a:endParaRPr lang="ru-RU" sz="4000" smtClean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0762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0763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0764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0765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0766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0769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0770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1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2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3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4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5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6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7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8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0779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0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1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2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3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4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0785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6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7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8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9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0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2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3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4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5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30796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30797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30798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30799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30800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30801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30802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30803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30804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30805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30806" name="Rectangle 86"/>
          <p:cNvSpPr>
            <a:spLocks noChangeArrowheads="1"/>
          </p:cNvSpPr>
          <p:nvPr/>
        </p:nvSpPr>
        <p:spPr bwMode="auto">
          <a:xfrm>
            <a:off x="2743200" y="15541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07" name="Rectangle 87"/>
          <p:cNvSpPr>
            <a:spLocks noChangeArrowheads="1"/>
          </p:cNvSpPr>
          <p:nvPr/>
        </p:nvSpPr>
        <p:spPr bwMode="auto">
          <a:xfrm>
            <a:off x="1882775" y="19907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08" name="Rectangle 88"/>
          <p:cNvSpPr>
            <a:spLocks noChangeArrowheads="1"/>
          </p:cNvSpPr>
          <p:nvPr/>
        </p:nvSpPr>
        <p:spPr bwMode="auto">
          <a:xfrm>
            <a:off x="3167063" y="24161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09" name="Rectangle 89"/>
          <p:cNvSpPr>
            <a:spLocks noChangeArrowheads="1"/>
          </p:cNvSpPr>
          <p:nvPr/>
        </p:nvSpPr>
        <p:spPr bwMode="auto">
          <a:xfrm>
            <a:off x="2709863" y="28527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10" name="Rectangle 90"/>
          <p:cNvSpPr>
            <a:spLocks noChangeArrowheads="1"/>
          </p:cNvSpPr>
          <p:nvPr/>
        </p:nvSpPr>
        <p:spPr bwMode="auto">
          <a:xfrm>
            <a:off x="1425575" y="32670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117475" y="3702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12" name="Rectangle 92"/>
          <p:cNvSpPr>
            <a:spLocks noChangeArrowheads="1"/>
          </p:cNvSpPr>
          <p:nvPr/>
        </p:nvSpPr>
        <p:spPr bwMode="auto">
          <a:xfrm>
            <a:off x="2719388" y="41259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13" name="Rectangle 93"/>
          <p:cNvSpPr>
            <a:spLocks noChangeArrowheads="1"/>
          </p:cNvSpPr>
          <p:nvPr/>
        </p:nvSpPr>
        <p:spPr bwMode="auto">
          <a:xfrm>
            <a:off x="2262188" y="45577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14" name="Rectangle 94"/>
          <p:cNvSpPr>
            <a:spLocks noChangeArrowheads="1"/>
          </p:cNvSpPr>
          <p:nvPr/>
        </p:nvSpPr>
        <p:spPr bwMode="auto">
          <a:xfrm>
            <a:off x="2708275" y="49863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15" name="Rectangle 95"/>
          <p:cNvSpPr>
            <a:spLocks noChangeArrowheads="1"/>
          </p:cNvSpPr>
          <p:nvPr/>
        </p:nvSpPr>
        <p:spPr bwMode="auto">
          <a:xfrm>
            <a:off x="2708275" y="54006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0816" name="Rectangle 96"/>
          <p:cNvSpPr>
            <a:spLocks noChangeArrowheads="1"/>
          </p:cNvSpPr>
          <p:nvPr/>
        </p:nvSpPr>
        <p:spPr bwMode="auto">
          <a:xfrm>
            <a:off x="1851025" y="58134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9. </a:t>
            </a:r>
            <a:r>
              <a:rPr lang="ru-RU" sz="3200" smtClean="0"/>
              <a:t>Жёсткий диск</a:t>
            </a:r>
            <a:r>
              <a:rPr lang="ru-RU" sz="4000" smtClean="0"/>
              <a:t>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1785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1787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1788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1789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1790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1791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1792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1793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31794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797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798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799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00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01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02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1803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04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05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06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08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1809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10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11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12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13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14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1815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16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17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18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819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31820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31821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31822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31823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31824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31825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31826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31828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31829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2743200" y="15541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31" name="Rectangle 87"/>
          <p:cNvSpPr>
            <a:spLocks noChangeArrowheads="1"/>
          </p:cNvSpPr>
          <p:nvPr/>
        </p:nvSpPr>
        <p:spPr bwMode="auto">
          <a:xfrm>
            <a:off x="1882775" y="19907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32" name="Rectangle 88"/>
          <p:cNvSpPr>
            <a:spLocks noChangeArrowheads="1"/>
          </p:cNvSpPr>
          <p:nvPr/>
        </p:nvSpPr>
        <p:spPr bwMode="auto">
          <a:xfrm>
            <a:off x="3167063" y="24161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33" name="Rectangle 89"/>
          <p:cNvSpPr>
            <a:spLocks noChangeArrowheads="1"/>
          </p:cNvSpPr>
          <p:nvPr/>
        </p:nvSpPr>
        <p:spPr bwMode="auto">
          <a:xfrm>
            <a:off x="2709863" y="28527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34" name="Rectangle 90"/>
          <p:cNvSpPr>
            <a:spLocks noChangeArrowheads="1"/>
          </p:cNvSpPr>
          <p:nvPr/>
        </p:nvSpPr>
        <p:spPr bwMode="auto">
          <a:xfrm>
            <a:off x="1425575" y="32670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117475" y="3702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2719388" y="41259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37" name="Rectangle 93"/>
          <p:cNvSpPr>
            <a:spLocks noChangeArrowheads="1"/>
          </p:cNvSpPr>
          <p:nvPr/>
        </p:nvSpPr>
        <p:spPr bwMode="auto">
          <a:xfrm>
            <a:off x="2262188" y="45577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38" name="Rectangle 94"/>
          <p:cNvSpPr>
            <a:spLocks noChangeArrowheads="1"/>
          </p:cNvSpPr>
          <p:nvPr/>
        </p:nvSpPr>
        <p:spPr bwMode="auto">
          <a:xfrm>
            <a:off x="2708275" y="49863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39" name="Rectangle 95"/>
          <p:cNvSpPr>
            <a:spLocks noChangeArrowheads="1"/>
          </p:cNvSpPr>
          <p:nvPr/>
        </p:nvSpPr>
        <p:spPr bwMode="auto">
          <a:xfrm>
            <a:off x="2708275" y="54006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840" name="Rectangle 96"/>
          <p:cNvSpPr>
            <a:spLocks noChangeArrowheads="1"/>
          </p:cNvSpPr>
          <p:nvPr/>
        </p:nvSpPr>
        <p:spPr bwMode="auto">
          <a:xfrm>
            <a:off x="1851025" y="58134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10. Оптическое устройство ввода информации</a:t>
            </a:r>
            <a:r>
              <a:rPr lang="ru-RU" sz="4000" smtClean="0"/>
              <a:t>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2809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2810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2811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2813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2814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2815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2816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32818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2819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2822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2824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ч</a:t>
            </a:r>
          </a:p>
        </p:txBody>
      </p:sp>
      <p:sp>
        <p:nvSpPr>
          <p:cNvPr id="32825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2826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2827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2828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32829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30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31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32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2833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34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35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36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37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38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2839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40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41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42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43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32845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32846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32847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32848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32849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32850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32851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32852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32853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32854" name="Rectangle 86"/>
          <p:cNvSpPr>
            <a:spLocks noChangeArrowheads="1"/>
          </p:cNvSpPr>
          <p:nvPr/>
        </p:nvSpPr>
        <p:spPr bwMode="auto">
          <a:xfrm>
            <a:off x="2743200" y="15541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55" name="Rectangle 87"/>
          <p:cNvSpPr>
            <a:spLocks noChangeArrowheads="1"/>
          </p:cNvSpPr>
          <p:nvPr/>
        </p:nvSpPr>
        <p:spPr bwMode="auto">
          <a:xfrm>
            <a:off x="1882775" y="19907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56" name="Rectangle 88"/>
          <p:cNvSpPr>
            <a:spLocks noChangeArrowheads="1"/>
          </p:cNvSpPr>
          <p:nvPr/>
        </p:nvSpPr>
        <p:spPr bwMode="auto">
          <a:xfrm>
            <a:off x="3167063" y="24161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2709863" y="28527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1425575" y="32670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59" name="Rectangle 91"/>
          <p:cNvSpPr>
            <a:spLocks noChangeArrowheads="1"/>
          </p:cNvSpPr>
          <p:nvPr/>
        </p:nvSpPr>
        <p:spPr bwMode="auto">
          <a:xfrm>
            <a:off x="117475" y="3702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60" name="Rectangle 92"/>
          <p:cNvSpPr>
            <a:spLocks noChangeArrowheads="1"/>
          </p:cNvSpPr>
          <p:nvPr/>
        </p:nvSpPr>
        <p:spPr bwMode="auto">
          <a:xfrm>
            <a:off x="2719388" y="41259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61" name="Rectangle 93"/>
          <p:cNvSpPr>
            <a:spLocks noChangeArrowheads="1"/>
          </p:cNvSpPr>
          <p:nvPr/>
        </p:nvSpPr>
        <p:spPr bwMode="auto">
          <a:xfrm>
            <a:off x="2262188" y="45577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62" name="Rectangle 94"/>
          <p:cNvSpPr>
            <a:spLocks noChangeArrowheads="1"/>
          </p:cNvSpPr>
          <p:nvPr/>
        </p:nvSpPr>
        <p:spPr bwMode="auto">
          <a:xfrm>
            <a:off x="2708275" y="49863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63" name="Rectangle 95"/>
          <p:cNvSpPr>
            <a:spLocks noChangeArrowheads="1"/>
          </p:cNvSpPr>
          <p:nvPr/>
        </p:nvSpPr>
        <p:spPr bwMode="auto">
          <a:xfrm>
            <a:off x="2708275" y="54006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2864" name="Rectangle 96"/>
          <p:cNvSpPr>
            <a:spLocks noChangeArrowheads="1"/>
          </p:cNvSpPr>
          <p:nvPr/>
        </p:nvSpPr>
        <p:spPr bwMode="auto">
          <a:xfrm>
            <a:off x="1851025" y="58134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11. </a:t>
            </a:r>
            <a:r>
              <a:rPr lang="ru-RU" sz="3200" smtClean="0"/>
              <a:t>Программа для подготовки текста</a:t>
            </a:r>
            <a:r>
              <a:rPr lang="ru-RU" sz="4000" smtClean="0"/>
              <a:t>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3832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3839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3845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ч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3851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33857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60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3863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66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33869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33872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33875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33876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33877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33878" name="Rectangle 86"/>
          <p:cNvSpPr>
            <a:spLocks noChangeArrowheads="1"/>
          </p:cNvSpPr>
          <p:nvPr/>
        </p:nvSpPr>
        <p:spPr bwMode="auto">
          <a:xfrm>
            <a:off x="2743200" y="15541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79" name="Rectangle 87"/>
          <p:cNvSpPr>
            <a:spLocks noChangeArrowheads="1"/>
          </p:cNvSpPr>
          <p:nvPr/>
        </p:nvSpPr>
        <p:spPr bwMode="auto">
          <a:xfrm>
            <a:off x="1882775" y="19907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80" name="Rectangle 88"/>
          <p:cNvSpPr>
            <a:spLocks noChangeArrowheads="1"/>
          </p:cNvSpPr>
          <p:nvPr/>
        </p:nvSpPr>
        <p:spPr bwMode="auto">
          <a:xfrm>
            <a:off x="3167063" y="24161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81" name="Rectangle 89"/>
          <p:cNvSpPr>
            <a:spLocks noChangeArrowheads="1"/>
          </p:cNvSpPr>
          <p:nvPr/>
        </p:nvSpPr>
        <p:spPr bwMode="auto">
          <a:xfrm>
            <a:off x="2709863" y="28527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82" name="Rectangle 90"/>
          <p:cNvSpPr>
            <a:spLocks noChangeArrowheads="1"/>
          </p:cNvSpPr>
          <p:nvPr/>
        </p:nvSpPr>
        <p:spPr bwMode="auto">
          <a:xfrm>
            <a:off x="1425575" y="32670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83" name="Rectangle 91"/>
          <p:cNvSpPr>
            <a:spLocks noChangeArrowheads="1"/>
          </p:cNvSpPr>
          <p:nvPr/>
        </p:nvSpPr>
        <p:spPr bwMode="auto">
          <a:xfrm>
            <a:off x="117475" y="3702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84" name="Rectangle 92"/>
          <p:cNvSpPr>
            <a:spLocks noChangeArrowheads="1"/>
          </p:cNvSpPr>
          <p:nvPr/>
        </p:nvSpPr>
        <p:spPr bwMode="auto">
          <a:xfrm>
            <a:off x="2719388" y="41259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85" name="Rectangle 93"/>
          <p:cNvSpPr>
            <a:spLocks noChangeArrowheads="1"/>
          </p:cNvSpPr>
          <p:nvPr/>
        </p:nvSpPr>
        <p:spPr bwMode="auto">
          <a:xfrm>
            <a:off x="2262188" y="45577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86" name="Rectangle 94"/>
          <p:cNvSpPr>
            <a:spLocks noChangeArrowheads="1"/>
          </p:cNvSpPr>
          <p:nvPr/>
        </p:nvSpPr>
        <p:spPr bwMode="auto">
          <a:xfrm>
            <a:off x="2708275" y="49863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87" name="Rectangle 95"/>
          <p:cNvSpPr>
            <a:spLocks noChangeArrowheads="1"/>
          </p:cNvSpPr>
          <p:nvPr/>
        </p:nvSpPr>
        <p:spPr bwMode="auto">
          <a:xfrm>
            <a:off x="2708275" y="54006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88" name="Rectangle 96"/>
          <p:cNvSpPr>
            <a:spLocks noChangeArrowheads="1"/>
          </p:cNvSpPr>
          <p:nvPr/>
        </p:nvSpPr>
        <p:spPr bwMode="auto">
          <a:xfrm>
            <a:off x="1851025" y="58134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31575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35702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441960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48339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524668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4824" name="Rectangle 9"/>
          <p:cNvSpPr>
            <a:spLocks noChangeArrowheads="1"/>
          </p:cNvSpPr>
          <p:nvPr/>
        </p:nvSpPr>
        <p:spPr bwMode="auto">
          <a:xfrm>
            <a:off x="5661025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23082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>
            <a:off x="27209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4827" name="Rectangle 12"/>
          <p:cNvSpPr>
            <a:spLocks noChangeArrowheads="1"/>
          </p:cNvSpPr>
          <p:nvPr/>
        </p:nvSpPr>
        <p:spPr bwMode="auto">
          <a:xfrm>
            <a:off x="31464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4828" name="Rectangle 13"/>
          <p:cNvSpPr>
            <a:spLocks noChangeArrowheads="1"/>
          </p:cNvSpPr>
          <p:nvPr/>
        </p:nvSpPr>
        <p:spPr bwMode="auto">
          <a:xfrm>
            <a:off x="3570288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398462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4830" name="Rectangle 15"/>
          <p:cNvSpPr>
            <a:spLocks noChangeArrowheads="1"/>
          </p:cNvSpPr>
          <p:nvPr/>
        </p:nvSpPr>
        <p:spPr bwMode="auto">
          <a:xfrm>
            <a:off x="4397375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4831" name="Rectangle 16"/>
          <p:cNvSpPr>
            <a:spLocks noChangeArrowheads="1"/>
          </p:cNvSpPr>
          <p:nvPr/>
        </p:nvSpPr>
        <p:spPr bwMode="auto">
          <a:xfrm>
            <a:off x="4811713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4832" name="Rectangle 17"/>
          <p:cNvSpPr>
            <a:spLocks noChangeArrowheads="1"/>
          </p:cNvSpPr>
          <p:nvPr/>
        </p:nvSpPr>
        <p:spPr bwMode="auto">
          <a:xfrm>
            <a:off x="357028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34833" name="Rectangle 18"/>
          <p:cNvSpPr>
            <a:spLocks noChangeArrowheads="1"/>
          </p:cNvSpPr>
          <p:nvPr/>
        </p:nvSpPr>
        <p:spPr bwMode="auto">
          <a:xfrm>
            <a:off x="39957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4834" name="Rectangle 19"/>
          <p:cNvSpPr>
            <a:spLocks noChangeArrowheads="1"/>
          </p:cNvSpPr>
          <p:nvPr/>
        </p:nvSpPr>
        <p:spPr bwMode="auto">
          <a:xfrm>
            <a:off x="4397375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4835" name="Rectangle 20"/>
          <p:cNvSpPr>
            <a:spLocks noChangeArrowheads="1"/>
          </p:cNvSpPr>
          <p:nvPr/>
        </p:nvSpPr>
        <p:spPr bwMode="auto">
          <a:xfrm>
            <a:off x="4811713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4836" name="Rectangle 21"/>
          <p:cNvSpPr>
            <a:spLocks noChangeArrowheads="1"/>
          </p:cNvSpPr>
          <p:nvPr/>
        </p:nvSpPr>
        <p:spPr bwMode="auto">
          <a:xfrm>
            <a:off x="357028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4837" name="Rectangle 22"/>
          <p:cNvSpPr>
            <a:spLocks noChangeArrowheads="1"/>
          </p:cNvSpPr>
          <p:nvPr/>
        </p:nvSpPr>
        <p:spPr bwMode="auto">
          <a:xfrm>
            <a:off x="39957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4838" name="Rectangle 23"/>
          <p:cNvSpPr>
            <a:spLocks noChangeArrowheads="1"/>
          </p:cNvSpPr>
          <p:nvPr/>
        </p:nvSpPr>
        <p:spPr bwMode="auto">
          <a:xfrm>
            <a:off x="4397375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4839" name="Rectangle 24"/>
          <p:cNvSpPr>
            <a:spLocks noChangeArrowheads="1"/>
          </p:cNvSpPr>
          <p:nvPr/>
        </p:nvSpPr>
        <p:spPr bwMode="auto">
          <a:xfrm>
            <a:off x="481171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4840" name="Rectangle 25"/>
          <p:cNvSpPr>
            <a:spLocks noChangeArrowheads="1"/>
          </p:cNvSpPr>
          <p:nvPr/>
        </p:nvSpPr>
        <p:spPr bwMode="auto">
          <a:xfrm>
            <a:off x="31242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4841" name="Rectangle 26"/>
          <p:cNvSpPr>
            <a:spLocks noChangeArrowheads="1"/>
          </p:cNvSpPr>
          <p:nvPr/>
        </p:nvSpPr>
        <p:spPr bwMode="auto">
          <a:xfrm>
            <a:off x="5237163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4842" name="Rectangle 27"/>
          <p:cNvSpPr>
            <a:spLocks noChangeArrowheads="1"/>
          </p:cNvSpPr>
          <p:nvPr/>
        </p:nvSpPr>
        <p:spPr bwMode="auto">
          <a:xfrm>
            <a:off x="5651500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4843" name="Rectangle 28"/>
          <p:cNvSpPr>
            <a:spLocks noChangeArrowheads="1"/>
          </p:cNvSpPr>
          <p:nvPr/>
        </p:nvSpPr>
        <p:spPr bwMode="auto">
          <a:xfrm>
            <a:off x="35702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34844" name="Rectangle 29"/>
          <p:cNvSpPr>
            <a:spLocks noChangeArrowheads="1"/>
          </p:cNvSpPr>
          <p:nvPr/>
        </p:nvSpPr>
        <p:spPr bwMode="auto">
          <a:xfrm>
            <a:off x="39957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4845" name="Rectangle 30"/>
          <p:cNvSpPr>
            <a:spLocks noChangeArrowheads="1"/>
          </p:cNvSpPr>
          <p:nvPr/>
        </p:nvSpPr>
        <p:spPr bwMode="auto">
          <a:xfrm>
            <a:off x="4397375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4846" name="Rectangle 31"/>
          <p:cNvSpPr>
            <a:spLocks noChangeArrowheads="1"/>
          </p:cNvSpPr>
          <p:nvPr/>
        </p:nvSpPr>
        <p:spPr bwMode="auto">
          <a:xfrm>
            <a:off x="481171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34847" name="Rectangle 32"/>
          <p:cNvSpPr>
            <a:spLocks noChangeArrowheads="1"/>
          </p:cNvSpPr>
          <p:nvPr/>
        </p:nvSpPr>
        <p:spPr bwMode="auto">
          <a:xfrm>
            <a:off x="31242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4848" name="Rectangle 33"/>
          <p:cNvSpPr>
            <a:spLocks noChangeArrowheads="1"/>
          </p:cNvSpPr>
          <p:nvPr/>
        </p:nvSpPr>
        <p:spPr bwMode="auto">
          <a:xfrm>
            <a:off x="5237163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4849" name="Rectangle 34"/>
          <p:cNvSpPr>
            <a:spLocks noChangeArrowheads="1"/>
          </p:cNvSpPr>
          <p:nvPr/>
        </p:nvSpPr>
        <p:spPr bwMode="auto">
          <a:xfrm>
            <a:off x="227488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4850" name="Rectangle 35"/>
          <p:cNvSpPr>
            <a:spLocks noChangeArrowheads="1"/>
          </p:cNvSpPr>
          <p:nvPr/>
        </p:nvSpPr>
        <p:spPr bwMode="auto">
          <a:xfrm>
            <a:off x="2700338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4851" name="Rectangle 36"/>
          <p:cNvSpPr>
            <a:spLocks noChangeArrowheads="1"/>
          </p:cNvSpPr>
          <p:nvPr/>
        </p:nvSpPr>
        <p:spPr bwMode="auto">
          <a:xfrm>
            <a:off x="182880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34852" name="Rectangle 37"/>
          <p:cNvSpPr>
            <a:spLocks noChangeArrowheads="1"/>
          </p:cNvSpPr>
          <p:nvPr/>
        </p:nvSpPr>
        <p:spPr bwMode="auto">
          <a:xfrm>
            <a:off x="35702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34853" name="Rectangle 38"/>
          <p:cNvSpPr>
            <a:spLocks noChangeArrowheads="1"/>
          </p:cNvSpPr>
          <p:nvPr/>
        </p:nvSpPr>
        <p:spPr bwMode="auto">
          <a:xfrm>
            <a:off x="31242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4854" name="Rectangle 39"/>
          <p:cNvSpPr>
            <a:spLocks noChangeArrowheads="1"/>
          </p:cNvSpPr>
          <p:nvPr/>
        </p:nvSpPr>
        <p:spPr bwMode="auto">
          <a:xfrm>
            <a:off x="22748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4855" name="Rectangle 40"/>
          <p:cNvSpPr>
            <a:spLocks noChangeArrowheads="1"/>
          </p:cNvSpPr>
          <p:nvPr/>
        </p:nvSpPr>
        <p:spPr bwMode="auto">
          <a:xfrm>
            <a:off x="27003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4856" name="Rectangle 41"/>
          <p:cNvSpPr>
            <a:spLocks noChangeArrowheads="1"/>
          </p:cNvSpPr>
          <p:nvPr/>
        </p:nvSpPr>
        <p:spPr bwMode="auto">
          <a:xfrm>
            <a:off x="18288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4857" name="Rectangle 42"/>
          <p:cNvSpPr>
            <a:spLocks noChangeArrowheads="1"/>
          </p:cNvSpPr>
          <p:nvPr/>
        </p:nvSpPr>
        <p:spPr bwMode="auto">
          <a:xfrm>
            <a:off x="97948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34858" name="Rectangle 43"/>
          <p:cNvSpPr>
            <a:spLocks noChangeArrowheads="1"/>
          </p:cNvSpPr>
          <p:nvPr/>
        </p:nvSpPr>
        <p:spPr bwMode="auto">
          <a:xfrm>
            <a:off x="1404938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34859" name="Rectangle 44"/>
          <p:cNvSpPr>
            <a:spLocks noChangeArrowheads="1"/>
          </p:cNvSpPr>
          <p:nvPr/>
        </p:nvSpPr>
        <p:spPr bwMode="auto">
          <a:xfrm>
            <a:off x="53340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4860" name="Rectangle 45"/>
          <p:cNvSpPr>
            <a:spLocks noChangeArrowheads="1"/>
          </p:cNvSpPr>
          <p:nvPr/>
        </p:nvSpPr>
        <p:spPr bwMode="auto">
          <a:xfrm>
            <a:off x="44291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4861" name="Rectangle 46"/>
          <p:cNvSpPr>
            <a:spLocks noChangeArrowheads="1"/>
          </p:cNvSpPr>
          <p:nvPr/>
        </p:nvSpPr>
        <p:spPr bwMode="auto">
          <a:xfrm>
            <a:off x="3983038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34862" name="Rectangle 47"/>
          <p:cNvSpPr>
            <a:spLocks noChangeArrowheads="1"/>
          </p:cNvSpPr>
          <p:nvPr/>
        </p:nvSpPr>
        <p:spPr bwMode="auto">
          <a:xfrm>
            <a:off x="313372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4863" name="Rectangle 48"/>
          <p:cNvSpPr>
            <a:spLocks noChangeArrowheads="1"/>
          </p:cNvSpPr>
          <p:nvPr/>
        </p:nvSpPr>
        <p:spPr bwMode="auto">
          <a:xfrm>
            <a:off x="3559175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4864" name="Rectangle 49"/>
          <p:cNvSpPr>
            <a:spLocks noChangeArrowheads="1"/>
          </p:cNvSpPr>
          <p:nvPr/>
        </p:nvSpPr>
        <p:spPr bwMode="auto">
          <a:xfrm>
            <a:off x="35480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34865" name="Rectangle 50"/>
          <p:cNvSpPr>
            <a:spLocks noChangeArrowheads="1"/>
          </p:cNvSpPr>
          <p:nvPr/>
        </p:nvSpPr>
        <p:spPr bwMode="auto">
          <a:xfrm>
            <a:off x="269875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4866" name="Rectangle 51"/>
          <p:cNvSpPr>
            <a:spLocks noChangeArrowheads="1"/>
          </p:cNvSpPr>
          <p:nvPr/>
        </p:nvSpPr>
        <p:spPr bwMode="auto">
          <a:xfrm>
            <a:off x="3124200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34867" name="Rectangle 52"/>
          <p:cNvSpPr>
            <a:spLocks noChangeArrowheads="1"/>
          </p:cNvSpPr>
          <p:nvPr/>
        </p:nvSpPr>
        <p:spPr bwMode="auto">
          <a:xfrm>
            <a:off x="486727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4868" name="Rectangle 53"/>
          <p:cNvSpPr>
            <a:spLocks noChangeArrowheads="1"/>
          </p:cNvSpPr>
          <p:nvPr/>
        </p:nvSpPr>
        <p:spPr bwMode="auto">
          <a:xfrm>
            <a:off x="5292725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4869" name="Rectangle 54"/>
          <p:cNvSpPr>
            <a:spLocks noChangeArrowheads="1"/>
          </p:cNvSpPr>
          <p:nvPr/>
        </p:nvSpPr>
        <p:spPr bwMode="auto">
          <a:xfrm>
            <a:off x="569436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4870" name="Rectangle 55"/>
          <p:cNvSpPr>
            <a:spLocks noChangeArrowheads="1"/>
          </p:cNvSpPr>
          <p:nvPr/>
        </p:nvSpPr>
        <p:spPr bwMode="auto">
          <a:xfrm>
            <a:off x="610870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4871" name="Rectangle 56"/>
          <p:cNvSpPr>
            <a:spLocks noChangeArrowheads="1"/>
          </p:cNvSpPr>
          <p:nvPr/>
        </p:nvSpPr>
        <p:spPr bwMode="auto">
          <a:xfrm>
            <a:off x="44307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ч</a:t>
            </a:r>
          </a:p>
        </p:txBody>
      </p:sp>
      <p:sp>
        <p:nvSpPr>
          <p:cNvPr id="34872" name="Rectangle 57"/>
          <p:cNvSpPr>
            <a:spLocks noChangeArrowheads="1"/>
          </p:cNvSpPr>
          <p:nvPr/>
        </p:nvSpPr>
        <p:spPr bwMode="auto">
          <a:xfrm>
            <a:off x="65341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4873" name="Rectangle 58"/>
          <p:cNvSpPr>
            <a:spLocks noChangeArrowheads="1"/>
          </p:cNvSpPr>
          <p:nvPr/>
        </p:nvSpPr>
        <p:spPr bwMode="auto">
          <a:xfrm>
            <a:off x="3575050" y="49799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4874" name="Rectangle 59"/>
          <p:cNvSpPr>
            <a:spLocks noChangeArrowheads="1"/>
          </p:cNvSpPr>
          <p:nvPr/>
        </p:nvSpPr>
        <p:spPr bwMode="auto">
          <a:xfrm>
            <a:off x="40068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4875" name="Rectangle 60"/>
          <p:cNvSpPr>
            <a:spLocks noChangeArrowheads="1"/>
          </p:cNvSpPr>
          <p:nvPr/>
        </p:nvSpPr>
        <p:spPr bwMode="auto">
          <a:xfrm>
            <a:off x="3135313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34876" name="Rectangle 61"/>
          <p:cNvSpPr>
            <a:spLocks noChangeArrowheads="1"/>
          </p:cNvSpPr>
          <p:nvPr/>
        </p:nvSpPr>
        <p:spPr bwMode="auto">
          <a:xfrm>
            <a:off x="486727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4877" name="Rectangle 62"/>
          <p:cNvSpPr>
            <a:spLocks noChangeArrowheads="1"/>
          </p:cNvSpPr>
          <p:nvPr/>
        </p:nvSpPr>
        <p:spPr bwMode="auto">
          <a:xfrm>
            <a:off x="5292725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4878" name="Rectangle 63"/>
          <p:cNvSpPr>
            <a:spLocks noChangeArrowheads="1"/>
          </p:cNvSpPr>
          <p:nvPr/>
        </p:nvSpPr>
        <p:spPr bwMode="auto">
          <a:xfrm>
            <a:off x="44307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34879" name="Rectangle 64"/>
          <p:cNvSpPr>
            <a:spLocks noChangeArrowheads="1"/>
          </p:cNvSpPr>
          <p:nvPr/>
        </p:nvSpPr>
        <p:spPr bwMode="auto">
          <a:xfrm>
            <a:off x="3575050" y="539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34880" name="Rectangle 65"/>
          <p:cNvSpPr>
            <a:spLocks noChangeArrowheads="1"/>
          </p:cNvSpPr>
          <p:nvPr/>
        </p:nvSpPr>
        <p:spPr bwMode="auto">
          <a:xfrm>
            <a:off x="40068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34881" name="Rectangle 66"/>
          <p:cNvSpPr>
            <a:spLocks noChangeArrowheads="1"/>
          </p:cNvSpPr>
          <p:nvPr/>
        </p:nvSpPr>
        <p:spPr bwMode="auto">
          <a:xfrm>
            <a:off x="3135313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34882" name="Rectangle 67"/>
          <p:cNvSpPr>
            <a:spLocks noChangeArrowheads="1"/>
          </p:cNvSpPr>
          <p:nvPr/>
        </p:nvSpPr>
        <p:spPr bwMode="auto">
          <a:xfrm>
            <a:off x="48672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34883" name="Rectangle 68"/>
          <p:cNvSpPr>
            <a:spLocks noChangeArrowheads="1"/>
          </p:cNvSpPr>
          <p:nvPr/>
        </p:nvSpPr>
        <p:spPr bwMode="auto">
          <a:xfrm>
            <a:off x="529272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4884" name="Rectangle 69"/>
          <p:cNvSpPr>
            <a:spLocks noChangeArrowheads="1"/>
          </p:cNvSpPr>
          <p:nvPr/>
        </p:nvSpPr>
        <p:spPr bwMode="auto">
          <a:xfrm>
            <a:off x="44307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34885" name="Rectangle 70"/>
          <p:cNvSpPr>
            <a:spLocks noChangeArrowheads="1"/>
          </p:cNvSpPr>
          <p:nvPr/>
        </p:nvSpPr>
        <p:spPr bwMode="auto">
          <a:xfrm>
            <a:off x="3575050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4886" name="Rectangle 71"/>
          <p:cNvSpPr>
            <a:spLocks noChangeArrowheads="1"/>
          </p:cNvSpPr>
          <p:nvPr/>
        </p:nvSpPr>
        <p:spPr bwMode="auto">
          <a:xfrm>
            <a:off x="4006850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34887" name="Rectangle 72"/>
          <p:cNvSpPr>
            <a:spLocks noChangeArrowheads="1"/>
          </p:cNvSpPr>
          <p:nvPr/>
        </p:nvSpPr>
        <p:spPr bwMode="auto">
          <a:xfrm>
            <a:off x="3135313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34888" name="Rectangle 73"/>
          <p:cNvSpPr>
            <a:spLocks noChangeArrowheads="1"/>
          </p:cNvSpPr>
          <p:nvPr/>
        </p:nvSpPr>
        <p:spPr bwMode="auto">
          <a:xfrm>
            <a:off x="2703513" y="58181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34889" name="Rectangle 74"/>
          <p:cNvSpPr>
            <a:spLocks noChangeArrowheads="1"/>
          </p:cNvSpPr>
          <p:nvPr/>
        </p:nvSpPr>
        <p:spPr bwMode="auto">
          <a:xfrm>
            <a:off x="2263775" y="5826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34890" name="Rectangle 75"/>
          <p:cNvSpPr>
            <a:spLocks noChangeArrowheads="1"/>
          </p:cNvSpPr>
          <p:nvPr/>
        </p:nvSpPr>
        <p:spPr bwMode="auto">
          <a:xfrm>
            <a:off x="2733675" y="15557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34891" name="Rectangle 76"/>
          <p:cNvSpPr>
            <a:spLocks noChangeArrowheads="1"/>
          </p:cNvSpPr>
          <p:nvPr/>
        </p:nvSpPr>
        <p:spPr bwMode="auto">
          <a:xfrm>
            <a:off x="1873250" y="19923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34892" name="Rectangle 77"/>
          <p:cNvSpPr>
            <a:spLocks noChangeArrowheads="1"/>
          </p:cNvSpPr>
          <p:nvPr/>
        </p:nvSpPr>
        <p:spPr bwMode="auto">
          <a:xfrm>
            <a:off x="3157538" y="24177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34893" name="Rectangle 78"/>
          <p:cNvSpPr>
            <a:spLocks noChangeArrowheads="1"/>
          </p:cNvSpPr>
          <p:nvPr/>
        </p:nvSpPr>
        <p:spPr bwMode="auto">
          <a:xfrm>
            <a:off x="2700338" y="2854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34894" name="Rectangle 79"/>
          <p:cNvSpPr>
            <a:spLocks noChangeArrowheads="1"/>
          </p:cNvSpPr>
          <p:nvPr/>
        </p:nvSpPr>
        <p:spPr bwMode="auto">
          <a:xfrm>
            <a:off x="1416050" y="3268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34895" name="Rectangle 80"/>
          <p:cNvSpPr>
            <a:spLocks noChangeArrowheads="1"/>
          </p:cNvSpPr>
          <p:nvPr/>
        </p:nvSpPr>
        <p:spPr bwMode="auto">
          <a:xfrm>
            <a:off x="107950" y="37036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34896" name="Rectangle 81"/>
          <p:cNvSpPr>
            <a:spLocks noChangeArrowheads="1"/>
          </p:cNvSpPr>
          <p:nvPr/>
        </p:nvSpPr>
        <p:spPr bwMode="auto">
          <a:xfrm>
            <a:off x="2709863" y="41275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34897" name="Rectangle 82"/>
          <p:cNvSpPr>
            <a:spLocks noChangeArrowheads="1"/>
          </p:cNvSpPr>
          <p:nvPr/>
        </p:nvSpPr>
        <p:spPr bwMode="auto">
          <a:xfrm>
            <a:off x="2252663" y="455930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34898" name="Rectangle 83"/>
          <p:cNvSpPr>
            <a:spLocks noChangeArrowheads="1"/>
          </p:cNvSpPr>
          <p:nvPr/>
        </p:nvSpPr>
        <p:spPr bwMode="auto">
          <a:xfrm>
            <a:off x="2698750" y="498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34899" name="Rectangle 84"/>
          <p:cNvSpPr>
            <a:spLocks noChangeArrowheads="1"/>
          </p:cNvSpPr>
          <p:nvPr/>
        </p:nvSpPr>
        <p:spPr bwMode="auto">
          <a:xfrm>
            <a:off x="2698750" y="54022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34900" name="Rectangle 85"/>
          <p:cNvSpPr>
            <a:spLocks noChangeArrowheads="1"/>
          </p:cNvSpPr>
          <p:nvPr/>
        </p:nvSpPr>
        <p:spPr bwMode="auto">
          <a:xfrm>
            <a:off x="1841500" y="581501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34901" name="Rectangle 86"/>
          <p:cNvSpPr>
            <a:spLocks noChangeArrowheads="1"/>
          </p:cNvSpPr>
          <p:nvPr/>
        </p:nvSpPr>
        <p:spPr bwMode="auto">
          <a:xfrm>
            <a:off x="2743200" y="155416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02" name="Rectangle 87"/>
          <p:cNvSpPr>
            <a:spLocks noChangeArrowheads="1"/>
          </p:cNvSpPr>
          <p:nvPr/>
        </p:nvSpPr>
        <p:spPr bwMode="auto">
          <a:xfrm>
            <a:off x="1882775" y="19907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03" name="Rectangle 88"/>
          <p:cNvSpPr>
            <a:spLocks noChangeArrowheads="1"/>
          </p:cNvSpPr>
          <p:nvPr/>
        </p:nvSpPr>
        <p:spPr bwMode="auto">
          <a:xfrm>
            <a:off x="3167063" y="24161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04" name="Rectangle 89"/>
          <p:cNvSpPr>
            <a:spLocks noChangeArrowheads="1"/>
          </p:cNvSpPr>
          <p:nvPr/>
        </p:nvSpPr>
        <p:spPr bwMode="auto">
          <a:xfrm>
            <a:off x="2709863" y="28527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05" name="Rectangle 90"/>
          <p:cNvSpPr>
            <a:spLocks noChangeArrowheads="1"/>
          </p:cNvSpPr>
          <p:nvPr/>
        </p:nvSpPr>
        <p:spPr bwMode="auto">
          <a:xfrm>
            <a:off x="1425575" y="32670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06" name="Rectangle 91"/>
          <p:cNvSpPr>
            <a:spLocks noChangeArrowheads="1"/>
          </p:cNvSpPr>
          <p:nvPr/>
        </p:nvSpPr>
        <p:spPr bwMode="auto">
          <a:xfrm>
            <a:off x="117475" y="3702050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07" name="Rectangle 92"/>
          <p:cNvSpPr>
            <a:spLocks noChangeArrowheads="1"/>
          </p:cNvSpPr>
          <p:nvPr/>
        </p:nvSpPr>
        <p:spPr bwMode="auto">
          <a:xfrm>
            <a:off x="2719388" y="41259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08" name="Rectangle 93"/>
          <p:cNvSpPr>
            <a:spLocks noChangeArrowheads="1"/>
          </p:cNvSpPr>
          <p:nvPr/>
        </p:nvSpPr>
        <p:spPr bwMode="auto">
          <a:xfrm>
            <a:off x="2262188" y="4557713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09" name="Rectangle 94"/>
          <p:cNvSpPr>
            <a:spLocks noChangeArrowheads="1"/>
          </p:cNvSpPr>
          <p:nvPr/>
        </p:nvSpPr>
        <p:spPr bwMode="auto">
          <a:xfrm>
            <a:off x="2708275" y="4986338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10" name="Rectangle 95"/>
          <p:cNvSpPr>
            <a:spLocks noChangeArrowheads="1"/>
          </p:cNvSpPr>
          <p:nvPr/>
        </p:nvSpPr>
        <p:spPr bwMode="auto">
          <a:xfrm>
            <a:off x="2708275" y="540067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11" name="Rectangle 96"/>
          <p:cNvSpPr>
            <a:spLocks noChangeArrowheads="1"/>
          </p:cNvSpPr>
          <p:nvPr/>
        </p:nvSpPr>
        <p:spPr bwMode="auto">
          <a:xfrm>
            <a:off x="1851025" y="5813425"/>
            <a:ext cx="431800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4912" name="Rectangle 9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844675"/>
            <a:ext cx="66675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187450" y="476250"/>
            <a:ext cx="72009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Приветствие команд!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1331913" y="476250"/>
            <a:ext cx="6842125" cy="1727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Подведение итогов!</a:t>
            </a:r>
          </a:p>
        </p:txBody>
      </p:sp>
      <p:pic>
        <p:nvPicPr>
          <p:cNvPr id="35843" name="Picture 9" descr="Картинка 4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060575"/>
            <a:ext cx="56864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4"/>
          <p:cNvSpPr>
            <a:spLocks noChangeArrowheads="1" noChangeShapeType="1" noTextEdit="1"/>
          </p:cNvSpPr>
          <p:nvPr/>
        </p:nvSpPr>
        <p:spPr bwMode="auto">
          <a:xfrm>
            <a:off x="1116013" y="2636838"/>
            <a:ext cx="705643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</a:t>
            </a: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внимание!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285992"/>
            <a:ext cx="8215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Учитель информатики КГУ «Вознесенская СШ» </a:t>
            </a:r>
            <a:r>
              <a:rPr lang="ru-RU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Попадюк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.В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solidFill>
                  <a:srgbClr val="FF0000"/>
                </a:solidFill>
              </a:rPr>
              <a:t>1  тур.  </a:t>
            </a:r>
            <a:br>
              <a:rPr lang="ru-RU" sz="3600" b="1" u="sng" smtClean="0">
                <a:solidFill>
                  <a:srgbClr val="FF0000"/>
                </a:solidFill>
              </a:rPr>
            </a:br>
            <a:r>
              <a:rPr lang="ru-RU" sz="3600" b="1" u="sng" smtClean="0">
                <a:solidFill>
                  <a:srgbClr val="FF0000"/>
                </a:solidFill>
              </a:rPr>
              <a:t>"Дальше,  дальше,  дальше..." </a:t>
            </a:r>
            <a:r>
              <a:rPr lang="ru-RU" sz="3600" b="1" smtClean="0">
                <a:solidFill>
                  <a:srgbClr val="FF0000"/>
                </a:solidFill>
              </a:rPr>
              <a:t/>
            </a:r>
            <a:br>
              <a:rPr lang="ru-RU" sz="3600" b="1" smtClean="0">
                <a:solidFill>
                  <a:srgbClr val="FF0000"/>
                </a:solidFill>
              </a:rPr>
            </a:br>
            <a:endParaRPr lang="ru-RU" sz="3600" b="1" smtClean="0">
              <a:solidFill>
                <a:srgbClr val="FF0000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6202363" cy="5184775"/>
          </a:xfrm>
        </p:spPr>
        <p:txBody>
          <a:bodyPr/>
          <a:lstStyle/>
          <a:p>
            <a:pPr marL="358775" indent="-358775" eaLnBrk="1" hangingPunct="1">
              <a:lnSpc>
                <a:spcPct val="80000"/>
              </a:lnSpc>
              <a:buFontTx/>
              <a:buNone/>
            </a:pPr>
            <a:r>
              <a:rPr lang="ru-RU" sz="2800" b="1" smtClean="0"/>
              <a:t>Вопросы для команды 1.</a:t>
            </a:r>
            <a:endParaRPr lang="ru-RU" sz="2800" smtClean="0"/>
          </a:p>
          <a:p>
            <a:pPr marL="358775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Наука о законах, методах и способах накопления, обработки и передачи информации. </a:t>
            </a:r>
          </a:p>
          <a:p>
            <a:pPr marL="358775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Центральное устройство компьютера</a:t>
            </a:r>
          </a:p>
          <a:p>
            <a:pPr marL="358775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Устройство ввода информации.          </a:t>
            </a:r>
          </a:p>
          <a:p>
            <a:pPr marL="358775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Поименованная область внешней памяти. </a:t>
            </a:r>
          </a:p>
          <a:p>
            <a:pPr marL="358775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Сколько байт в одном килобайте. </a:t>
            </a:r>
          </a:p>
          <a:p>
            <a:pPr marL="358775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Устройства ввода в ЭВМ информации непосредственно с листа.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6572250" y="1857375"/>
            <a:ext cx="216058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Информатика 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6572250" y="2571750"/>
            <a:ext cx="2143125" cy="500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Процессор,</a:t>
            </a:r>
          </a:p>
          <a:p>
            <a:pPr algn="ctr"/>
            <a:r>
              <a:rPr lang="ru-RU"/>
              <a:t>системный блок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6572250" y="3214688"/>
            <a:ext cx="216058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Клавиатура  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6572250" y="3571875"/>
            <a:ext cx="216058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файл</a:t>
            </a: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6643688" y="4143375"/>
            <a:ext cx="2160587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1024</a:t>
            </a: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6643688" y="4643438"/>
            <a:ext cx="216058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сканер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4" grpId="0" animBg="1"/>
      <p:bldP spid="104455" grpId="0" animBg="1"/>
      <p:bldP spid="104456" grpId="0" animBg="1"/>
      <p:bldP spid="104457" grpId="0" animBg="1"/>
      <p:bldP spid="1044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solidFill>
                  <a:srgbClr val="FF0000"/>
                </a:solidFill>
              </a:rPr>
              <a:t>1  тур.  </a:t>
            </a:r>
            <a:br>
              <a:rPr lang="ru-RU" sz="3600" b="1" u="sng" smtClean="0">
                <a:solidFill>
                  <a:srgbClr val="FF0000"/>
                </a:solidFill>
              </a:rPr>
            </a:br>
            <a:r>
              <a:rPr lang="ru-RU" sz="3600" b="1" u="sng" smtClean="0">
                <a:solidFill>
                  <a:srgbClr val="FF0000"/>
                </a:solidFill>
              </a:rPr>
              <a:t>"Дальше,  дальше,  дальше..." </a:t>
            </a:r>
            <a:r>
              <a:rPr lang="ru-RU" sz="3600" b="1" smtClean="0">
                <a:solidFill>
                  <a:srgbClr val="FF0000"/>
                </a:solidFill>
              </a:rPr>
              <a:t/>
            </a:r>
            <a:br>
              <a:rPr lang="ru-RU" sz="3600" b="1" smtClean="0">
                <a:solidFill>
                  <a:srgbClr val="FF0000"/>
                </a:solidFill>
              </a:rPr>
            </a:br>
            <a:endParaRPr lang="ru-RU" sz="3600" b="1" smtClean="0">
              <a:solidFill>
                <a:srgbClr val="FF0000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5986463" cy="5329238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800" b="1" smtClean="0"/>
              <a:t>Вопросы для команды 2.</a:t>
            </a:r>
            <a:endParaRPr lang="ru-RU" sz="280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Минимальная единица измерения количества информации.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Что является носителем информации: клавиатура; мышь; магнитный диск; принтер  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Универсальное устройство вывода информации.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Универсальное электронное устройство обработки информации.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Специальный индикатор, указывающий позицию на экране.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Он выполняет последовательность действий.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6572250" y="1928813"/>
            <a:ext cx="216058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бит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6572250" y="2643188"/>
            <a:ext cx="216058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Магнитный диск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6643688" y="3500438"/>
            <a:ext cx="216058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Принтер 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6643688" y="4286250"/>
            <a:ext cx="2160587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ЭВМ 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6643688" y="4929188"/>
            <a:ext cx="216058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Курсор    </a:t>
            </a: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6643688" y="5500688"/>
            <a:ext cx="216058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Алгоритм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/>
      <p:bldP spid="105477" grpId="0" animBg="1"/>
      <p:bldP spid="105478" grpId="0" animBg="1"/>
      <p:bldP spid="105479" grpId="0" animBg="1"/>
      <p:bldP spid="105480" grpId="0" animBg="1"/>
      <p:bldP spid="1054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FF0000"/>
                </a:solidFill>
              </a:rPr>
              <a:t>2 тур. </a:t>
            </a:r>
            <a:r>
              <a:rPr lang="ru-RU" b="1" i="1" u="sng" smtClean="0">
                <a:solidFill>
                  <a:srgbClr val="FF0000"/>
                </a:solidFill>
              </a:rPr>
              <a:t>Склейка слов.</a:t>
            </a:r>
          </a:p>
        </p:txBody>
      </p:sp>
      <p:graphicFrame>
        <p:nvGraphicFramePr>
          <p:cNvPr id="106658" name="Group 162"/>
          <p:cNvGraphicFramePr>
            <a:graphicFrameLocks noGrp="1"/>
          </p:cNvGraphicFramePr>
          <p:nvPr>
            <p:ph sz="half" idx="1"/>
          </p:nvPr>
        </p:nvGraphicFramePr>
        <p:xfrm>
          <a:off x="468313" y="1412875"/>
          <a:ext cx="3178175" cy="5212080"/>
        </p:xfrm>
        <a:graphic>
          <a:graphicData uri="http://schemas.openxmlformats.org/drawingml/2006/table">
            <a:tbl>
              <a:tblPr/>
              <a:tblGrid>
                <a:gridCol w="3178175"/>
              </a:tblGrid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кипа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6659" name="Group 163"/>
          <p:cNvGraphicFramePr>
            <a:graphicFrameLocks noGrp="1"/>
          </p:cNvGraphicFramePr>
          <p:nvPr>
            <p:ph sz="half" idx="2"/>
          </p:nvPr>
        </p:nvGraphicFramePr>
        <p:xfrm>
          <a:off x="5148263" y="1412875"/>
          <a:ext cx="3538537" cy="5212080"/>
        </p:xfrm>
        <a:graphic>
          <a:graphicData uri="http://schemas.openxmlformats.org/drawingml/2006/table">
            <a:tbl>
              <a:tblPr/>
              <a:tblGrid>
                <a:gridCol w="353853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азия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овод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рак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кость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dirty="0" smtClean="0">
                <a:solidFill>
                  <a:srgbClr val="FF0000"/>
                </a:solidFill>
              </a:rPr>
              <a:t>2 тур. </a:t>
            </a:r>
            <a:r>
              <a:rPr lang="ru-RU" b="1" i="1" u="sng" dirty="0" smtClean="0">
                <a:solidFill>
                  <a:srgbClr val="FF0000"/>
                </a:solidFill>
              </a:rPr>
              <a:t>Склейка слов.</a:t>
            </a:r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sz="half" idx="1"/>
          </p:nvPr>
        </p:nvGraphicFramePr>
        <p:xfrm>
          <a:off x="468313" y="1412875"/>
          <a:ext cx="3178175" cy="5212080"/>
        </p:xfrm>
        <a:graphic>
          <a:graphicData uri="http://schemas.openxmlformats.org/drawingml/2006/table">
            <a:tbl>
              <a:tblPr/>
              <a:tblGrid>
                <a:gridCol w="3178175"/>
              </a:tblGrid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кипа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593" name="Group 25"/>
          <p:cNvGraphicFramePr>
            <a:graphicFrameLocks noGrp="1"/>
          </p:cNvGraphicFramePr>
          <p:nvPr>
            <p:ph sz="half" idx="2"/>
          </p:nvPr>
        </p:nvGraphicFramePr>
        <p:xfrm>
          <a:off x="5148263" y="1412875"/>
          <a:ext cx="3538537" cy="5212080"/>
        </p:xfrm>
        <a:graphic>
          <a:graphicData uri="http://schemas.openxmlformats.org/drawingml/2006/table">
            <a:tbl>
              <a:tblPr/>
              <a:tblGrid>
                <a:gridCol w="353853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азия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овод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рак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кость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615" name="Line 47"/>
          <p:cNvSpPr>
            <a:spLocks noChangeShapeType="1"/>
          </p:cNvSpPr>
          <p:nvPr/>
        </p:nvSpPr>
        <p:spPr bwMode="auto">
          <a:xfrm>
            <a:off x="3635375" y="2349500"/>
            <a:ext cx="1512888" cy="17287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616" name="Line 48"/>
          <p:cNvSpPr>
            <a:spLocks noChangeShapeType="1"/>
          </p:cNvSpPr>
          <p:nvPr/>
        </p:nvSpPr>
        <p:spPr bwMode="auto">
          <a:xfrm>
            <a:off x="3635375" y="1700213"/>
            <a:ext cx="1512888" cy="172878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619" name="Line 51"/>
          <p:cNvSpPr>
            <a:spLocks noChangeShapeType="1"/>
          </p:cNvSpPr>
          <p:nvPr/>
        </p:nvSpPr>
        <p:spPr bwMode="auto">
          <a:xfrm>
            <a:off x="3635375" y="2852738"/>
            <a:ext cx="1512888" cy="172878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620" name="Line 52"/>
          <p:cNvSpPr>
            <a:spLocks noChangeShapeType="1"/>
          </p:cNvSpPr>
          <p:nvPr/>
        </p:nvSpPr>
        <p:spPr bwMode="auto">
          <a:xfrm>
            <a:off x="3635375" y="3500438"/>
            <a:ext cx="1512888" cy="280828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621" name="Line 53"/>
          <p:cNvSpPr>
            <a:spLocks noChangeShapeType="1"/>
          </p:cNvSpPr>
          <p:nvPr/>
        </p:nvSpPr>
        <p:spPr bwMode="auto">
          <a:xfrm flipV="1">
            <a:off x="3635375" y="2276475"/>
            <a:ext cx="1512888" cy="16573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622" name="Line 54"/>
          <p:cNvSpPr>
            <a:spLocks noChangeShapeType="1"/>
          </p:cNvSpPr>
          <p:nvPr/>
        </p:nvSpPr>
        <p:spPr bwMode="auto">
          <a:xfrm>
            <a:off x="3635375" y="4508500"/>
            <a:ext cx="1512888" cy="12969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623" name="Line 55"/>
          <p:cNvSpPr>
            <a:spLocks noChangeShapeType="1"/>
          </p:cNvSpPr>
          <p:nvPr/>
        </p:nvSpPr>
        <p:spPr bwMode="auto">
          <a:xfrm flipV="1">
            <a:off x="3635375" y="2852738"/>
            <a:ext cx="1512888" cy="23050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624" name="Line 56"/>
          <p:cNvSpPr>
            <a:spLocks noChangeShapeType="1"/>
          </p:cNvSpPr>
          <p:nvPr/>
        </p:nvSpPr>
        <p:spPr bwMode="auto">
          <a:xfrm flipV="1">
            <a:off x="3635375" y="1700213"/>
            <a:ext cx="1512888" cy="41052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625" name="Line 57"/>
          <p:cNvSpPr>
            <a:spLocks noChangeShapeType="1"/>
          </p:cNvSpPr>
          <p:nvPr/>
        </p:nvSpPr>
        <p:spPr bwMode="auto">
          <a:xfrm flipV="1">
            <a:off x="3635375" y="5157788"/>
            <a:ext cx="1512888" cy="1223962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15" grpId="0" animBg="1"/>
      <p:bldP spid="109616" grpId="0" animBg="1"/>
      <p:bldP spid="109619" grpId="0" animBg="1"/>
      <p:bldP spid="109620" grpId="0" animBg="1"/>
      <p:bldP spid="109621" grpId="0" animBg="1"/>
      <p:bldP spid="109622" grpId="0" animBg="1"/>
      <p:bldP spid="109623" grpId="0" animBg="1"/>
      <p:bldP spid="109623" grpId="1" animBg="1"/>
      <p:bldP spid="109624" grpId="0" animBg="1"/>
      <p:bldP spid="1096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3 тур. «Прочти слова»</a:t>
            </a:r>
            <a:r>
              <a:rPr lang="ru-RU" smtClean="0"/>
              <a:t> </a:t>
            </a:r>
          </a:p>
        </p:txBody>
      </p:sp>
      <p:graphicFrame>
        <p:nvGraphicFramePr>
          <p:cNvPr id="124947" name="Group 19"/>
          <p:cNvGraphicFramePr>
            <a:graphicFrameLocks noGrp="1"/>
          </p:cNvGraphicFramePr>
          <p:nvPr>
            <p:ph idx="1"/>
          </p:nvPr>
        </p:nvGraphicFramePr>
        <p:xfrm>
          <a:off x="1357313" y="1000125"/>
          <a:ext cx="2735262" cy="1295400"/>
        </p:xfrm>
        <a:graphic>
          <a:graphicData uri="http://schemas.openxmlformats.org/drawingml/2006/table">
            <a:tbl>
              <a:tblPr/>
              <a:tblGrid>
                <a:gridCol w="911225"/>
                <a:gridCol w="912812"/>
                <a:gridCol w="9112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950" name="Group 22"/>
          <p:cNvGraphicFramePr>
            <a:graphicFrameLocks noGrp="1"/>
          </p:cNvGraphicFramePr>
          <p:nvPr/>
        </p:nvGraphicFramePr>
        <p:xfrm>
          <a:off x="357188" y="2500313"/>
          <a:ext cx="2735263" cy="1295400"/>
        </p:xfrm>
        <a:graphic>
          <a:graphicData uri="http://schemas.openxmlformats.org/drawingml/2006/table">
            <a:tbl>
              <a:tblPr/>
              <a:tblGrid>
                <a:gridCol w="911225"/>
                <a:gridCol w="912813"/>
                <a:gridCol w="9112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964" name="Group 36"/>
          <p:cNvGraphicFramePr>
            <a:graphicFrameLocks noGrp="1"/>
          </p:cNvGraphicFramePr>
          <p:nvPr/>
        </p:nvGraphicFramePr>
        <p:xfrm>
          <a:off x="1143000" y="4071938"/>
          <a:ext cx="2643207" cy="1214446"/>
        </p:xfrm>
        <a:graphic>
          <a:graphicData uri="http://schemas.openxmlformats.org/drawingml/2006/table">
            <a:tbl>
              <a:tblPr/>
              <a:tblGrid>
                <a:gridCol w="880558"/>
                <a:gridCol w="882091"/>
                <a:gridCol w="880558"/>
              </a:tblGrid>
              <a:tr h="607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978" name="Group 50"/>
          <p:cNvGraphicFramePr>
            <a:graphicFrameLocks noGrp="1"/>
          </p:cNvGraphicFramePr>
          <p:nvPr/>
        </p:nvGraphicFramePr>
        <p:xfrm>
          <a:off x="5429250" y="3929063"/>
          <a:ext cx="2735263" cy="1295400"/>
        </p:xfrm>
        <a:graphic>
          <a:graphicData uri="http://schemas.openxmlformats.org/drawingml/2006/table">
            <a:tbl>
              <a:tblPr/>
              <a:tblGrid>
                <a:gridCol w="911225"/>
                <a:gridCol w="912813"/>
                <a:gridCol w="9112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992" name="Group 64"/>
          <p:cNvGraphicFramePr>
            <a:graphicFrameLocks noGrp="1"/>
          </p:cNvGraphicFramePr>
          <p:nvPr/>
        </p:nvGraphicFramePr>
        <p:xfrm>
          <a:off x="5572125" y="1071563"/>
          <a:ext cx="2735263" cy="1295400"/>
        </p:xfrm>
        <a:graphic>
          <a:graphicData uri="http://schemas.openxmlformats.org/drawingml/2006/table">
            <a:tbl>
              <a:tblPr/>
              <a:tblGrid>
                <a:gridCol w="911225"/>
                <a:gridCol w="912813"/>
                <a:gridCol w="9112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06" name="Group 78"/>
          <p:cNvGraphicFramePr>
            <a:graphicFrameLocks noGrp="1"/>
          </p:cNvGraphicFramePr>
          <p:nvPr/>
        </p:nvGraphicFramePr>
        <p:xfrm>
          <a:off x="4714875" y="2500313"/>
          <a:ext cx="2735263" cy="1295400"/>
        </p:xfrm>
        <a:graphic>
          <a:graphicData uri="http://schemas.openxmlformats.org/drawingml/2006/table">
            <a:tbl>
              <a:tblPr/>
              <a:tblGrid>
                <a:gridCol w="911225"/>
                <a:gridCol w="912813"/>
                <a:gridCol w="9112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0"/>
          <p:cNvGraphicFramePr>
            <a:graphicFrameLocks noGrp="1"/>
          </p:cNvGraphicFramePr>
          <p:nvPr/>
        </p:nvGraphicFramePr>
        <p:xfrm>
          <a:off x="4572000" y="5357813"/>
          <a:ext cx="2786082" cy="1214446"/>
        </p:xfrm>
        <a:graphic>
          <a:graphicData uri="http://schemas.openxmlformats.org/drawingml/2006/table">
            <a:tbl>
              <a:tblPr/>
              <a:tblGrid>
                <a:gridCol w="928155"/>
                <a:gridCol w="929772"/>
                <a:gridCol w="928155"/>
              </a:tblGrid>
              <a:tr h="607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50"/>
          <p:cNvGraphicFramePr>
            <a:graphicFrameLocks noGrp="1"/>
          </p:cNvGraphicFramePr>
          <p:nvPr/>
        </p:nvGraphicFramePr>
        <p:xfrm>
          <a:off x="571500" y="5429250"/>
          <a:ext cx="2786083" cy="1214446"/>
        </p:xfrm>
        <a:graphic>
          <a:graphicData uri="http://schemas.openxmlformats.org/drawingml/2006/table">
            <a:tbl>
              <a:tblPr/>
              <a:tblGrid>
                <a:gridCol w="928155"/>
                <a:gridCol w="929773"/>
                <a:gridCol w="928155"/>
              </a:tblGrid>
              <a:tr h="607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Baskerville Old Face" pitchFamily="18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sng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ru-RU" sz="4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тур. </a:t>
            </a:r>
            <a:r>
              <a:rPr kumimoji="0" lang="ru-RU" sz="44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«Конкурс капитанов».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7772400" cy="1470025"/>
          </a:xfrm>
        </p:spPr>
        <p:txBody>
          <a:bodyPr/>
          <a:lstStyle/>
          <a:p>
            <a:pPr algn="l"/>
            <a:r>
              <a:rPr lang="ru-RU" sz="3200" dirty="0" smtClean="0"/>
              <a:t>Изобразить мимикой и жестами: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2857496"/>
            <a:ext cx="6400800" cy="1752600"/>
          </a:xfrm>
        </p:spPr>
        <p:txBody>
          <a:bodyPr/>
          <a:lstStyle/>
          <a:p>
            <a:pPr algn="l"/>
            <a:r>
              <a:rPr lang="ru-RU" u="sng" dirty="0" smtClean="0"/>
              <a:t>1 команде: </a:t>
            </a:r>
            <a:r>
              <a:rPr lang="ru-RU" dirty="0" smtClean="0"/>
              <a:t>Принтер</a:t>
            </a:r>
          </a:p>
          <a:p>
            <a:r>
              <a:rPr lang="ru-RU" dirty="0" smtClean="0"/>
              <a:t>            Компьютер завис</a:t>
            </a:r>
          </a:p>
          <a:p>
            <a:endParaRPr lang="ru-RU" dirty="0" smtClean="0"/>
          </a:p>
          <a:p>
            <a:pPr algn="l"/>
            <a:r>
              <a:rPr lang="ru-RU" u="sng" dirty="0" smtClean="0"/>
              <a:t>2 команде: </a:t>
            </a:r>
            <a:r>
              <a:rPr lang="ru-RU" dirty="0" smtClean="0"/>
              <a:t>Мышь</a:t>
            </a:r>
          </a:p>
          <a:p>
            <a:r>
              <a:rPr lang="ru-RU" dirty="0" smtClean="0"/>
              <a:t>                  Мальчика, играющего в компьютерную игру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1119</Words>
  <Application>Microsoft Office PowerPoint</Application>
  <PresentationFormat>Экран (4:3)</PresentationFormat>
  <Paragraphs>867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Оформление по умолчанию</vt:lpstr>
      <vt:lpstr>«Информатика білімділер турнирі »  «Турнир знатоков информатики»</vt:lpstr>
      <vt:lpstr>Слайд 2</vt:lpstr>
      <vt:lpstr>Слайд 3</vt:lpstr>
      <vt:lpstr>1  тур.   "Дальше,  дальше,  дальше..."  </vt:lpstr>
      <vt:lpstr>1  тур.   "Дальше,  дальше,  дальше..."  </vt:lpstr>
      <vt:lpstr>2 тур. Склейка слов.</vt:lpstr>
      <vt:lpstr>2 тур. Склейка слов.</vt:lpstr>
      <vt:lpstr>3 тур. «Прочти слова» </vt:lpstr>
      <vt:lpstr>Изобразить мимикой и жестами:</vt:lpstr>
      <vt:lpstr>5 тур. «Разгадай ребус».</vt:lpstr>
      <vt:lpstr>Слайд 11</vt:lpstr>
      <vt:lpstr>Разгадайте ребус</vt:lpstr>
      <vt:lpstr>Разгадайте ребус</vt:lpstr>
      <vt:lpstr>Слайд 14</vt:lpstr>
      <vt:lpstr>Разгадайте ребус</vt:lpstr>
      <vt:lpstr>5 тур «Опознай пословицу»</vt:lpstr>
      <vt:lpstr>Слайд 17</vt:lpstr>
      <vt:lpstr>1. Гибкий магнитный диск</vt:lpstr>
      <vt:lpstr>2. Устройство вывода информации на бумажный носитель </vt:lpstr>
      <vt:lpstr>3. Информация, хранящаяся на устройстве внешней памяти под определенным именем </vt:lpstr>
      <vt:lpstr>4.Устройство вывода информации </vt:lpstr>
      <vt:lpstr>5. Алгоритм, записанный на языке, которым пользуется компьютер</vt:lpstr>
      <vt:lpstr>6. Совокупность четко сформулированных правил для решения задачи за конечное число шагов</vt:lpstr>
      <vt:lpstr>7. Единица измерения информации для хранения одного символа </vt:lpstr>
      <vt:lpstr>8. Наименьшая единица измерения информации</vt:lpstr>
      <vt:lpstr>9. Жёсткий диск </vt:lpstr>
      <vt:lpstr>10. Оптическое устройство ввода информации </vt:lpstr>
      <vt:lpstr>11. Программа для подготовки текста </vt:lpstr>
      <vt:lpstr>Слайд 29</vt:lpstr>
      <vt:lpstr>Слайд 30</vt:lpstr>
      <vt:lpstr>Слайд 31</vt:lpstr>
      <vt:lpstr>Слайд 32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Admin</cp:lastModifiedBy>
  <cp:revision>159</cp:revision>
  <dcterms:created xsi:type="dcterms:W3CDTF">2009-02-06T08:45:38Z</dcterms:created>
  <dcterms:modified xsi:type="dcterms:W3CDTF">2018-01-29T08:11:29Z</dcterms:modified>
</cp:coreProperties>
</file>