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Приемы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640960" cy="5472608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 smtClean="0"/>
              <a:t>ПРИЁМЫ</a:t>
            </a:r>
            <a:endParaRPr lang="ru-RU" dirty="0" smtClean="0"/>
          </a:p>
          <a:p>
            <a:r>
              <a:rPr lang="ru-RU" sz="6400" dirty="0" smtClean="0">
                <a:solidFill>
                  <a:schemeClr val="tx1"/>
                </a:solidFill>
              </a:rPr>
              <a:t>«Много – не есть хорошо». Урок не резиновый, поэтому одно из правил – это использовать не более двух приемов на одной стадии и подводить итог каждому приему, использованному в уроке. Не перегружать урок приёмами. В противном случае работа будет неэффективной.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Использовать методы и приемы в соответствии с возрастом учеников.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После каждого приема должно следовать обсуждение (подведение итога)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Для эффективной реализации целей урока следует тщательно продумывать и выбирать методы и приемы для каждой стадии урока (вызов, осмысление содержания, рефлексия).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Разрабатывая урок, помните, что важно не количество приёмов ТРКМ, а их качество и уместный, логичный переход от одного к другому;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Опишите основные своего урока в "традиционном" виде и постарайтесь подобрать к каждому из них подходящие приемы ТРКМ. В результате можно составить таблицу.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Используемые приёмы должны соответствовать содержанию материала и органично вписываться в ход урока. Они должны помочь усвоить материал, а не запутать ученика.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При составлении урока тщательно обдумать приёмы.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Предусмотреть применение форм и приёмов, которые позволили бы включиться в урок всем учащимся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Использование приёмов графического представления информации.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На первых уроках в ТРКМ при использовании приёмов и стратегий технологии развития критического мышления обучающимися, можно предложить работу в парах или малых группах, т.к. при самостоятельной работе многие ребята могут просто не справиться и это их может только оттолкнуть от участия в процессе.</a:t>
            </a:r>
          </a:p>
          <a:p>
            <a:r>
              <a:rPr lang="ru-RU" sz="6400" dirty="0" smtClean="0">
                <a:solidFill>
                  <a:schemeClr val="tx1"/>
                </a:solidFill>
              </a:rPr>
              <a:t>· Ни в коем случае не нужно перегружать урок излишним количеством приемов. </a:t>
            </a:r>
            <a:r>
              <a:rPr lang="ru-RU" sz="6400" b="1" dirty="0" smtClean="0">
                <a:solidFill>
                  <a:schemeClr val="tx1"/>
                </a:solidFill>
              </a:rPr>
              <a:t>/</a:t>
            </a:r>
            <a:r>
              <a:rPr lang="ru-RU" sz="6400" dirty="0" smtClean="0">
                <a:solidFill>
                  <a:schemeClr val="tx1"/>
                </a:solidFill>
              </a:rPr>
              <a:t> </a:t>
            </a:r>
            <a:r>
              <a:rPr lang="ru-RU" sz="6400" b="1" dirty="0" err="1" smtClean="0">
                <a:solidFill>
                  <a:schemeClr val="tx1"/>
                </a:solidFill>
              </a:rPr>
              <a:t>Multum</a:t>
            </a:r>
            <a:r>
              <a:rPr lang="ru-RU" sz="6400" b="1" dirty="0" smtClean="0">
                <a:solidFill>
                  <a:schemeClr val="tx1"/>
                </a:solidFill>
              </a:rPr>
              <a:t> </a:t>
            </a:r>
            <a:r>
              <a:rPr lang="ru-RU" sz="6400" b="1" dirty="0" err="1" smtClean="0">
                <a:solidFill>
                  <a:schemeClr val="tx1"/>
                </a:solidFill>
              </a:rPr>
              <a:t>inparvo</a:t>
            </a:r>
            <a:r>
              <a:rPr lang="ru-RU" sz="6400" b="1" dirty="0" smtClean="0">
                <a:solidFill>
                  <a:schemeClr val="tx1"/>
                </a:solidFill>
              </a:rPr>
              <a:t> – «Многое в малом»/</a:t>
            </a:r>
            <a:endParaRPr lang="ru-RU" sz="6400" dirty="0" smtClean="0">
              <a:solidFill>
                <a:schemeClr val="tx1"/>
              </a:solidFill>
            </a:endParaRPr>
          </a:p>
          <a:p>
            <a:endParaRPr lang="ru-RU" sz="6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ОБЩИЕ РЕКОМЕНДАЦИИ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328592"/>
          </a:xfrm>
        </p:spPr>
        <p:txBody>
          <a:bodyPr>
            <a:noAutofit/>
          </a:bodyPr>
          <a:lstStyle/>
          <a:p>
            <a:r>
              <a:rPr lang="ru-RU" sz="1100" dirty="0" smtClean="0"/>
              <a:t>Определить</a:t>
            </a:r>
            <a:r>
              <a:rPr lang="ru-RU" sz="1100" dirty="0" smtClean="0"/>
              <a:t>, какой результат учитель ждет от урока.</a:t>
            </a:r>
          </a:p>
          <a:p>
            <a:r>
              <a:rPr lang="ru-RU" sz="1100" dirty="0" smtClean="0"/>
              <a:t>· Тема урока должна прослеживаться в течение всего урока.</a:t>
            </a:r>
          </a:p>
          <a:p>
            <a:r>
              <a:rPr lang="ru-RU" sz="1100" dirty="0" smtClean="0"/>
              <a:t>· Урок должен стать звеном целой цепочки уроков, а не "единственным бриллиантом".</a:t>
            </a:r>
          </a:p>
          <a:p>
            <a:r>
              <a:rPr lang="ru-RU" sz="1100" dirty="0" smtClean="0"/>
              <a:t>· Цели обучения должны быть конкретными и чёткими. Их также как и рефлексию формулируют и озвучивают учащиеся.</a:t>
            </a:r>
          </a:p>
          <a:p>
            <a:r>
              <a:rPr lang="ru-RU" sz="1100" dirty="0" smtClean="0"/>
              <a:t>· Четко определить цели и задачи не только урока, но и каждой стадии.</a:t>
            </a:r>
          </a:p>
          <a:p>
            <a:r>
              <a:rPr lang="ru-RU" sz="1100" dirty="0" smtClean="0"/>
              <a:t>· Начатое задание необходимо довести до конца, прокомментировать и подвести итог.</a:t>
            </a:r>
          </a:p>
          <a:p>
            <a:r>
              <a:rPr lang="ru-RU" sz="1100" dirty="0" smtClean="0"/>
              <a:t>· Схемы и таблицы должны заполнять сами дети.</a:t>
            </a:r>
          </a:p>
          <a:p>
            <a:r>
              <a:rPr lang="ru-RU" sz="1100" dirty="0" smtClean="0"/>
              <a:t>· Необходимо чётко рассчитать хронометраж урока. Если вы используете какой-либо приём впервые, лучше предусмотреть резерв времени.</a:t>
            </a:r>
          </a:p>
          <a:p>
            <a:r>
              <a:rPr lang="ru-RU" sz="1100" dirty="0" smtClean="0"/>
              <a:t>· Необходимо опираться на уже имеющиеся знания учащихся.</a:t>
            </a:r>
          </a:p>
          <a:p>
            <a:r>
              <a:rPr lang="ru-RU" sz="1100" dirty="0" smtClean="0"/>
              <a:t>· Необходимо учить детей работе с различными источниками информации.</a:t>
            </a:r>
          </a:p>
          <a:p>
            <a:r>
              <a:rPr lang="ru-RU" sz="1100" dirty="0" smtClean="0"/>
              <a:t>· Алгоритмы последовательности действий учащихся должны быть точными и понятными. / </a:t>
            </a:r>
            <a:r>
              <a:rPr lang="ru-RU" sz="1100" b="1" dirty="0" err="1" smtClean="0"/>
              <a:t>Expressum</a:t>
            </a:r>
            <a:r>
              <a:rPr lang="ru-RU" sz="1100" b="1" dirty="0" smtClean="0"/>
              <a:t> </a:t>
            </a:r>
            <a:r>
              <a:rPr lang="ru-RU" sz="1100" b="1" dirty="0" err="1" smtClean="0"/>
              <a:t>facit</a:t>
            </a:r>
            <a:r>
              <a:rPr lang="ru-RU" sz="1100" b="1" dirty="0" smtClean="0"/>
              <a:t> </a:t>
            </a:r>
            <a:r>
              <a:rPr lang="ru-RU" sz="1100" b="1" dirty="0" err="1" smtClean="0"/>
              <a:t>cessare</a:t>
            </a:r>
            <a:r>
              <a:rPr lang="ru-RU" sz="1100" b="1" dirty="0" smtClean="0"/>
              <a:t> </a:t>
            </a:r>
            <a:r>
              <a:rPr lang="ru-RU" sz="1100" b="1" dirty="0" err="1" smtClean="0"/>
              <a:t>tacitum</a:t>
            </a:r>
            <a:r>
              <a:rPr lang="ru-RU" sz="1100" b="1" dirty="0" smtClean="0"/>
              <a:t> – Ясно выраженное устраняет то, что подразумевается без слов»/</a:t>
            </a:r>
            <a:endParaRPr lang="ru-RU" sz="1100" dirty="0" smtClean="0"/>
          </a:p>
          <a:p>
            <a:r>
              <a:rPr lang="ru-RU" sz="1100" dirty="0" smtClean="0"/>
              <a:t>· Виды деятельности учащихся должны быть познавательными, практическими, исследовательскими. / </a:t>
            </a:r>
            <a:r>
              <a:rPr lang="ru-RU" sz="1100" b="1" dirty="0" err="1" smtClean="0"/>
              <a:t>Felix</a:t>
            </a:r>
            <a:r>
              <a:rPr lang="ru-RU" sz="1100" b="1" dirty="0" smtClean="0"/>
              <a:t> </a:t>
            </a:r>
            <a:r>
              <a:rPr lang="ru-RU" sz="1100" b="1" dirty="0" err="1" smtClean="0"/>
              <a:t>qui</a:t>
            </a:r>
            <a:r>
              <a:rPr lang="ru-RU" sz="1100" b="1" dirty="0" smtClean="0"/>
              <a:t> </a:t>
            </a:r>
            <a:r>
              <a:rPr lang="ru-RU" sz="1100" b="1" dirty="0" err="1" smtClean="0"/>
              <a:t>potuit</a:t>
            </a:r>
            <a:r>
              <a:rPr lang="ru-RU" sz="1100" b="1" dirty="0" smtClean="0"/>
              <a:t> </a:t>
            </a:r>
            <a:r>
              <a:rPr lang="ru-RU" sz="1100" b="1" dirty="0" err="1" smtClean="0"/>
              <a:t>rerum</a:t>
            </a:r>
            <a:r>
              <a:rPr lang="ru-RU" sz="1100" b="1" dirty="0" smtClean="0"/>
              <a:t> </a:t>
            </a:r>
            <a:r>
              <a:rPr lang="ru-RU" sz="1100" b="1" dirty="0" err="1" smtClean="0"/>
              <a:t>cognoscerecausas</a:t>
            </a:r>
            <a:r>
              <a:rPr lang="ru-RU" sz="1100" b="1" dirty="0" smtClean="0"/>
              <a:t> – Счастлив, кто мог познать причины вещей.</a:t>
            </a:r>
            <a:endParaRPr lang="ru-RU" sz="1100" dirty="0" smtClean="0"/>
          </a:p>
          <a:p>
            <a:r>
              <a:rPr lang="ru-RU" sz="1100" dirty="0" smtClean="0"/>
              <a:t>· Одно из главных условий проведения хорошего урока - переход учителя из позиции "</a:t>
            </a:r>
            <a:r>
              <a:rPr lang="ru-RU" sz="1100" dirty="0" err="1" smtClean="0"/>
              <a:t>натаскивателя</a:t>
            </a:r>
            <a:r>
              <a:rPr lang="ru-RU" sz="1100" dirty="0" smtClean="0"/>
              <a:t> знаний" в позицию "невидимого дирижёра".</a:t>
            </a:r>
          </a:p>
          <a:p>
            <a:r>
              <a:rPr lang="ru-RU" sz="1100" dirty="0" smtClean="0"/>
              <a:t>· Составить кластер приемов и стратегий, которые могут быть использованы на разных стадиях урока. Выбрать наиболее подходящие к данному уроку. Для удобства можно разработать конструктор урока в виде кластера или таблицы.</a:t>
            </a:r>
          </a:p>
          <a:p>
            <a:r>
              <a:rPr lang="ru-RU" sz="1100" dirty="0" smtClean="0"/>
              <a:t>· Разработать "скелет" урока, используя известные приемы ТРКМ. Затем подобрать и разработать задания, направленные на результат.</a:t>
            </a:r>
          </a:p>
          <a:p>
            <a:r>
              <a:rPr lang="ru-RU" sz="1100" dirty="0" smtClean="0"/>
              <a:t>· Разрабатывать ни один урок, а сразу серию уроков по одной теме (если на одну тему отводится более одного урока).</a:t>
            </a:r>
          </a:p>
          <a:p>
            <a:r>
              <a:rPr lang="ru-RU" sz="1100" dirty="0" smtClean="0"/>
              <a:t>· Урок должен быть завершён: от чего начинали, к тому же возвращаемся и им же завершаем. Урок заканчиваем тем, что учащиеся ощущают потребность прийти на следующий урок, чтобы постичь все то интересное и полезное, чего они не успели узнать .</a:t>
            </a:r>
          </a:p>
          <a:p>
            <a:r>
              <a:rPr lang="ru-RU" sz="1100" dirty="0" smtClean="0"/>
              <a:t>· Перед изучением новой темы за 2 - 3 дня объявить тему следующих занятий и предложить составить вопросы по теме, этим можно будет помочь определиться учащимся в своих мотивах и целях.</a:t>
            </a:r>
          </a:p>
          <a:p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конспекте можно выделить </a:t>
            </a:r>
            <a:r>
              <a:rPr lang="ru-RU" i="1" dirty="0" smtClean="0"/>
              <a:t>три фазы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4. На фазе </a:t>
            </a:r>
            <a:r>
              <a:rPr lang="ru-RU" i="1" dirty="0" smtClean="0"/>
              <a:t>вызова</a:t>
            </a:r>
            <a:r>
              <a:rPr lang="ru-RU" dirty="0" smtClean="0"/>
              <a:t>: обозначена тема - желательно детьми, есть мотивация учащихся</a:t>
            </a:r>
            <a:br>
              <a:rPr lang="ru-RU" dirty="0" smtClean="0"/>
            </a:br>
            <a:r>
              <a:rPr lang="ru-RU" dirty="0" smtClean="0"/>
              <a:t>5. На фазе </a:t>
            </a:r>
            <a:r>
              <a:rPr lang="ru-RU" i="1" dirty="0" smtClean="0"/>
              <a:t>осмысления</a:t>
            </a:r>
            <a:r>
              <a:rPr lang="ru-RU" dirty="0" smtClean="0"/>
              <a:t> есть самостоятельная работа учащихся по приобретению нового знания</a:t>
            </a:r>
            <a:br>
              <a:rPr lang="ru-RU" dirty="0" smtClean="0"/>
            </a:br>
            <a:r>
              <a:rPr lang="ru-RU" dirty="0" smtClean="0"/>
              <a:t>6. На фазе </a:t>
            </a:r>
            <a:r>
              <a:rPr lang="ru-RU" i="1" dirty="0" smtClean="0"/>
              <a:t>рефлексии</a:t>
            </a:r>
            <a:r>
              <a:rPr lang="ru-RU" dirty="0" smtClean="0"/>
              <a:t> есть оценка деятельности или новой информации, обмен мнениями, логический переход к новым темам</a:t>
            </a:r>
            <a:br>
              <a:rPr lang="ru-RU" dirty="0" smtClean="0"/>
            </a:br>
            <a:r>
              <a:rPr lang="ru-RU" dirty="0" smtClean="0"/>
              <a:t>7. Соблюдение принципа: </a:t>
            </a:r>
            <a:r>
              <a:rPr lang="ru-RU" i="1" dirty="0" smtClean="0"/>
              <a:t>учитель- координатор</a:t>
            </a:r>
            <a:r>
              <a:rPr lang="ru-RU" dirty="0" smtClean="0"/>
              <a:t>, а не источник знаний</a:t>
            </a:r>
            <a:br>
              <a:rPr lang="ru-RU" dirty="0" smtClean="0"/>
            </a:br>
            <a:r>
              <a:rPr lang="ru-RU" dirty="0" smtClean="0"/>
              <a:t>8. </a:t>
            </a:r>
            <a:r>
              <a:rPr lang="ru-RU" i="1" dirty="0" smtClean="0"/>
              <a:t>Продолжительность </a:t>
            </a:r>
            <a:r>
              <a:rPr lang="ru-RU" dirty="0" smtClean="0"/>
              <a:t>урока должна быть учтена</a:t>
            </a:r>
            <a:br>
              <a:rPr lang="ru-RU" dirty="0" smtClean="0"/>
            </a:br>
            <a:r>
              <a:rPr lang="ru-RU" dirty="0" smtClean="0"/>
              <a:t>9. Есть описание, как конкретно используется каждый </a:t>
            </a:r>
            <a:r>
              <a:rPr lang="ru-RU" i="1" dirty="0" smtClean="0"/>
              <a:t>приём</a:t>
            </a:r>
            <a:r>
              <a:rPr lang="ru-RU" dirty="0" smtClean="0"/>
              <a:t> (что делает ученик, что делает учитель)</a:t>
            </a:r>
            <a:br>
              <a:rPr lang="ru-RU" dirty="0" smtClean="0"/>
            </a:br>
            <a:r>
              <a:rPr lang="ru-RU" dirty="0" smtClean="0"/>
              <a:t>10. Каждый приём работает </a:t>
            </a:r>
            <a:r>
              <a:rPr lang="ru-RU" i="1" dirty="0" smtClean="0"/>
              <a:t>на тему</a:t>
            </a:r>
            <a:r>
              <a:rPr lang="ru-RU" dirty="0" smtClean="0"/>
              <a:t> урока (не надо составлять кластер про животных на уроке русского языка)</a:t>
            </a:r>
            <a:br>
              <a:rPr lang="ru-RU" dirty="0" smtClean="0"/>
            </a:br>
            <a:r>
              <a:rPr lang="ru-RU" dirty="0" smtClean="0"/>
              <a:t>11. Каждый приём должен быть </a:t>
            </a:r>
            <a:r>
              <a:rPr lang="ru-RU" i="1" dirty="0" smtClean="0"/>
              <a:t>завершён</a:t>
            </a:r>
            <a:br>
              <a:rPr lang="ru-RU" i="1" dirty="0" smtClean="0"/>
            </a:br>
            <a:r>
              <a:rPr lang="ru-RU" dirty="0" smtClean="0"/>
              <a:t>12. Использование каждого приёма должно быть </a:t>
            </a:r>
            <a:r>
              <a:rPr lang="ru-RU" i="1" dirty="0" smtClean="0"/>
              <a:t>осмысленным</a:t>
            </a:r>
            <a:r>
              <a:rPr lang="ru-RU" dirty="0" smtClean="0"/>
              <a:t> (не просто приём ради приёма)</a:t>
            </a:r>
            <a:br>
              <a:rPr lang="ru-RU" dirty="0" smtClean="0"/>
            </a:br>
            <a:r>
              <a:rPr lang="ru-RU" dirty="0" smtClean="0"/>
              <a:t>13. Приёмы должны быть между собой </a:t>
            </a:r>
            <a:r>
              <a:rPr lang="ru-RU" i="1" dirty="0" smtClean="0"/>
              <a:t>согласованы</a:t>
            </a:r>
            <a:br>
              <a:rPr lang="ru-RU" i="1" dirty="0" smtClean="0"/>
            </a:br>
            <a:r>
              <a:rPr lang="ru-RU" dirty="0" smtClean="0"/>
              <a:t>14. Количество используемых приёмов должны быть </a:t>
            </a:r>
            <a:r>
              <a:rPr lang="ru-RU" i="1" dirty="0" smtClean="0"/>
              <a:t>разумным</a:t>
            </a:r>
            <a:r>
              <a:rPr lang="ru-RU" dirty="0" smtClean="0"/>
              <a:t> (не более трёх)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412</Words>
  <Application>Microsoft Office PowerPoint</Application>
  <PresentationFormat>Экран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Приемы </vt:lpstr>
      <vt:lpstr>ОБЩИЕ РЕКОМЕНДАЦИИ </vt:lpstr>
      <vt:lpstr>В конспекте можно выделить три фазы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Приемы </dc:title>
  <dc:creator>Admin</dc:creator>
  <cp:lastModifiedBy>Admin</cp:lastModifiedBy>
  <cp:revision>2</cp:revision>
  <dcterms:created xsi:type="dcterms:W3CDTF">2018-01-04T21:29:15Z</dcterms:created>
  <dcterms:modified xsi:type="dcterms:W3CDTF">2018-01-04T21:42:00Z</dcterms:modified>
</cp:coreProperties>
</file>