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62" r:id="rId6"/>
    <p:sldId id="266" r:id="rId7"/>
    <p:sldId id="267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23.11.16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1698" y="0"/>
            <a:ext cx="5002302" cy="200389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Имя прилагательное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443" y="357166"/>
            <a:ext cx="3554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Рефлексия 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772732" y="1214422"/>
            <a:ext cx="1815922" cy="16430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1500174"/>
            <a:ext cx="4214842" cy="84296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Затруднялся выполнять большинство заданий</a:t>
            </a:r>
            <a:endParaRPr lang="ru-RU" sz="24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72732" y="3000372"/>
            <a:ext cx="1815922" cy="16360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3438658"/>
            <a:ext cx="4214842" cy="798491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Georgia" pitchFamily="18" charset="0"/>
              </a:rPr>
              <a:t>Старался, но не все удалось</a:t>
            </a:r>
            <a:endParaRPr lang="ru-RU" sz="2800" b="1" dirty="0">
              <a:solidFill>
                <a:srgbClr val="0070C0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31266" y="5000636"/>
            <a:ext cx="1857388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37904" y="5429264"/>
            <a:ext cx="4377434" cy="91440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Georgia" pitchFamily="18" charset="0"/>
              </a:rPr>
              <a:t>Все удалось</a:t>
            </a:r>
            <a:endParaRPr lang="ru-RU" sz="32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80" y="0"/>
            <a:ext cx="7817476" cy="668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roup 4"/>
          <p:cNvGrpSpPr>
            <a:grpSpLocks/>
          </p:cNvGrpSpPr>
          <p:nvPr/>
        </p:nvGrpSpPr>
        <p:grpSpPr bwMode="auto">
          <a:xfrm>
            <a:off x="2051050" y="1358152"/>
            <a:ext cx="5307014" cy="5181600"/>
            <a:chOff x="1292" y="816"/>
            <a:chExt cx="3343" cy="3264"/>
          </a:xfrm>
        </p:grpSpPr>
        <p:sp>
          <p:nvSpPr>
            <p:cNvPr id="857" name="Freeform 5"/>
            <p:cNvSpPr>
              <a:spLocks/>
            </p:cNvSpPr>
            <p:nvPr/>
          </p:nvSpPr>
          <p:spPr bwMode="gray">
            <a:xfrm>
              <a:off x="2352" y="816"/>
              <a:ext cx="1008" cy="1673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tint val="33333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8" name="Freeform 6"/>
            <p:cNvSpPr>
              <a:spLocks/>
            </p:cNvSpPr>
            <p:nvPr/>
          </p:nvSpPr>
          <p:spPr bwMode="gray">
            <a:xfrm rot="575181">
              <a:off x="1296" y="1584"/>
              <a:ext cx="1749" cy="92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tint val="33333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59" name="Freeform 7"/>
            <p:cNvSpPr>
              <a:spLocks/>
            </p:cNvSpPr>
            <p:nvPr/>
          </p:nvSpPr>
          <p:spPr bwMode="gray">
            <a:xfrm rot="-480829">
              <a:off x="1292" y="2482"/>
              <a:ext cx="1760" cy="926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tint val="33333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0" name="Freeform 8"/>
            <p:cNvSpPr>
              <a:spLocks/>
            </p:cNvSpPr>
            <p:nvPr/>
          </p:nvSpPr>
          <p:spPr bwMode="gray">
            <a:xfrm>
              <a:off x="2352" y="2462"/>
              <a:ext cx="960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tint val="33333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1" name="Freeform 9"/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tint val="33333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862" name="Freeform 10"/>
            <p:cNvSpPr>
              <a:spLocks/>
            </p:cNvSpPr>
            <p:nvPr/>
          </p:nvSpPr>
          <p:spPr bwMode="gray">
            <a:xfrm rot="-468625">
              <a:off x="2736" y="1632"/>
              <a:ext cx="1728" cy="912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tint val="33333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63" name="Group 11"/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870" name="Oval 12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91581" dir="3378596" algn="ctr" rotWithShape="0">
                  <a:srgbClr val="B2B2B2"/>
                </a:outerShdw>
              </a:effectLst>
            </p:spPr>
            <p:txBody>
              <a:bodyPr wrap="none" anchor="ctr"/>
              <a:lstStyle/>
              <a:p>
                <a:pPr algn="ctr"/>
                <a:r>
                  <a:rPr lang="ru-RU" sz="4000" dirty="0" err="1" smtClean="0"/>
                  <a:t>счр</a:t>
                </a:r>
                <a:endParaRPr lang="ru-RU" sz="4000" dirty="0"/>
              </a:p>
            </p:txBody>
          </p:sp>
          <p:sp>
            <p:nvSpPr>
              <p:cNvPr id="871" name="Freeform 13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64" name="Text Box 14"/>
            <p:cNvSpPr txBox="1">
              <a:spLocks noChangeArrowheads="1"/>
            </p:cNvSpPr>
            <p:nvPr/>
          </p:nvSpPr>
          <p:spPr bwMode="gray">
            <a:xfrm>
              <a:off x="1618" y="1710"/>
              <a:ext cx="98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Изменяется </a:t>
              </a:r>
            </a:p>
            <a:p>
              <a:r>
                <a:rPr lang="ru-RU" sz="2000" b="1" dirty="0" smtClean="0">
                  <a:solidFill>
                    <a:srgbClr val="000000"/>
                  </a:solidFill>
                </a:rPr>
                <a:t>по падежам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5" name="Text Box 15"/>
            <p:cNvSpPr txBox="1">
              <a:spLocks noChangeArrowheads="1"/>
            </p:cNvSpPr>
            <p:nvPr/>
          </p:nvSpPr>
          <p:spPr bwMode="gray">
            <a:xfrm>
              <a:off x="2626" y="1182"/>
              <a:ext cx="41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err="1" smtClean="0">
                  <a:solidFill>
                    <a:srgbClr val="000000"/>
                  </a:solidFill>
                </a:rPr>
                <a:t>М.р</a:t>
              </a:r>
              <a:endParaRPr lang="ru-RU" sz="2000" b="1" dirty="0" smtClean="0">
                <a:solidFill>
                  <a:srgbClr val="000000"/>
                </a:solidFill>
              </a:endParaRPr>
            </a:p>
            <a:p>
              <a:r>
                <a:rPr lang="ru-RU" sz="2000" b="1" dirty="0" err="1" smtClean="0">
                  <a:solidFill>
                    <a:srgbClr val="000000"/>
                  </a:solidFill>
                </a:rPr>
                <a:t>Ж.р</a:t>
              </a:r>
              <a:endParaRPr lang="ru-RU" sz="2000" b="1" dirty="0" smtClean="0">
                <a:solidFill>
                  <a:srgbClr val="000000"/>
                </a:solidFill>
              </a:endParaRPr>
            </a:p>
            <a:p>
              <a:r>
                <a:rPr lang="ru-RU" sz="2000" b="1" dirty="0" err="1" smtClean="0">
                  <a:solidFill>
                    <a:srgbClr val="000000"/>
                  </a:solidFill>
                </a:rPr>
                <a:t>Ср.р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6" name="Text Box 16"/>
            <p:cNvSpPr txBox="1">
              <a:spLocks noChangeArrowheads="1"/>
            </p:cNvSpPr>
            <p:nvPr/>
          </p:nvSpPr>
          <p:spPr bwMode="gray">
            <a:xfrm>
              <a:off x="3360" y="1710"/>
              <a:ext cx="12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err="1" smtClean="0">
                  <a:solidFill>
                    <a:srgbClr val="000000"/>
                  </a:solidFill>
                </a:rPr>
                <a:t>Прилаг</a:t>
              </a:r>
              <a:r>
                <a:rPr lang="ru-RU" sz="2000" b="1" dirty="0" smtClean="0">
                  <a:solidFill>
                    <a:srgbClr val="000000"/>
                  </a:solidFill>
                </a:rPr>
                <a:t>.+сущ.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7" name="Text Box 17"/>
            <p:cNvSpPr txBox="1">
              <a:spLocks noChangeArrowheads="1"/>
            </p:cNvSpPr>
            <p:nvPr/>
          </p:nvSpPr>
          <p:spPr bwMode="gray">
            <a:xfrm>
              <a:off x="1618" y="2958"/>
              <a:ext cx="441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000" b="1" dirty="0" err="1">
                  <a:solidFill>
                    <a:srgbClr val="000000"/>
                  </a:solidFill>
                </a:rPr>
                <a:t>е</a:t>
              </a:r>
              <a:r>
                <a:rPr lang="ru-RU" sz="2000" b="1" dirty="0" err="1" smtClean="0">
                  <a:solidFill>
                    <a:srgbClr val="000000"/>
                  </a:solidFill>
                </a:rPr>
                <a:t>д.ч</a:t>
              </a:r>
              <a:endParaRPr lang="ru-RU" sz="2000" b="1" dirty="0" smtClean="0">
                <a:solidFill>
                  <a:srgbClr val="000000"/>
                </a:solidFill>
              </a:endParaRPr>
            </a:p>
            <a:p>
              <a:r>
                <a:rPr lang="ru-RU" sz="2000" b="1" dirty="0" err="1">
                  <a:solidFill>
                    <a:srgbClr val="000000"/>
                  </a:solidFill>
                </a:rPr>
                <a:t>м</a:t>
              </a:r>
              <a:r>
                <a:rPr lang="ru-RU" sz="2000" b="1" dirty="0" err="1" smtClean="0">
                  <a:solidFill>
                    <a:srgbClr val="000000"/>
                  </a:solidFill>
                </a:rPr>
                <a:t>н.ч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8" name="Text Box 18"/>
            <p:cNvSpPr txBox="1">
              <a:spLocks noChangeArrowheads="1"/>
            </p:cNvSpPr>
            <p:nvPr/>
          </p:nvSpPr>
          <p:spPr bwMode="gray">
            <a:xfrm>
              <a:off x="3366" y="2581"/>
              <a:ext cx="591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smtClean="0">
                  <a:solidFill>
                    <a:srgbClr val="000000"/>
                  </a:solidFill>
                </a:rPr>
                <a:t>-</a:t>
              </a:r>
              <a:r>
                <a:rPr lang="ru-RU" sz="2000" b="1" dirty="0" err="1" smtClean="0">
                  <a:solidFill>
                    <a:srgbClr val="000000"/>
                  </a:solidFill>
                </a:rPr>
                <a:t>ая</a:t>
              </a:r>
              <a:endParaRPr lang="ru-RU" sz="2000" b="1" dirty="0" smtClean="0">
                <a:solidFill>
                  <a:srgbClr val="000000"/>
                </a:solidFill>
              </a:endParaRPr>
            </a:p>
            <a:p>
              <a:r>
                <a:rPr lang="ru-RU" sz="2000" b="1" dirty="0" smtClean="0">
                  <a:solidFill>
                    <a:srgbClr val="000000"/>
                  </a:solidFill>
                </a:rPr>
                <a:t>-</a:t>
              </a:r>
              <a:r>
                <a:rPr lang="ru-RU" sz="2000" b="1" dirty="0" err="1" smtClean="0">
                  <a:solidFill>
                    <a:srgbClr val="000000"/>
                  </a:solidFill>
                </a:rPr>
                <a:t>ое</a:t>
              </a:r>
              <a:endParaRPr lang="ru-RU" sz="2000" b="1" dirty="0" smtClean="0">
                <a:solidFill>
                  <a:srgbClr val="000000"/>
                </a:solidFill>
              </a:endParaRPr>
            </a:p>
            <a:p>
              <a:r>
                <a:rPr lang="ru-RU" sz="2000" b="1" dirty="0" smtClean="0">
                  <a:solidFill>
                    <a:srgbClr val="000000"/>
                  </a:solidFill>
                </a:rPr>
                <a:t>-ой</a:t>
              </a:r>
            </a:p>
            <a:p>
              <a:r>
                <a:rPr lang="ru-RU" sz="2000" b="1" dirty="0" smtClean="0">
                  <a:solidFill>
                    <a:srgbClr val="000000"/>
                  </a:solidFill>
                </a:rPr>
                <a:t>-</a:t>
              </a:r>
              <a:r>
                <a:rPr lang="ru-RU" sz="2000" b="1" dirty="0" err="1" smtClean="0">
                  <a:solidFill>
                    <a:srgbClr val="000000"/>
                  </a:solidFill>
                </a:rPr>
                <a:t>ый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69" name="Text Box 19"/>
            <p:cNvSpPr txBox="1">
              <a:spLocks noChangeArrowheads="1"/>
            </p:cNvSpPr>
            <p:nvPr/>
          </p:nvSpPr>
          <p:spPr bwMode="gray">
            <a:xfrm>
              <a:off x="2352" y="3276"/>
              <a:ext cx="11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000" b="1" dirty="0" err="1" smtClean="0">
                  <a:solidFill>
                    <a:srgbClr val="000000"/>
                  </a:solidFill>
                </a:rPr>
                <a:t>оределение</a:t>
              </a:r>
              <a:endParaRPr lang="en-US" sz="20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4327" y="1421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Серебристой бахромой                                          </a:t>
            </a:r>
            <a:b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ветвях висит зимой.</a:t>
            </a:r>
            <a:b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 descr="https://im3-tub-kz.yandex.net/i?id=0188a08a78585cecd61a79a8ad67c4fb&amp;n=33&amp;h=225&amp;w=40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3" y="2884868"/>
            <a:ext cx="3592133" cy="2922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776" y="2160534"/>
            <a:ext cx="215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(серебристый ине</a:t>
            </a:r>
            <a:r>
              <a:rPr lang="ru-RU" dirty="0">
                <a:solidFill>
                  <a:srgbClr val="0070C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й)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60254" y="4339206"/>
            <a:ext cx="4572000" cy="6935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Надоел жуку гамак ,</a:t>
            </a:r>
            <a:endParaRPr lang="ru-RU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Да не вырваться никак.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im2-tub-kz.yandex.net/i?id=0f5a60de4e91cb525952356462731222&amp;n=33&amp;h=225&amp;w=4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35" y="631066"/>
            <a:ext cx="3819365" cy="2768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866327" y="5465308"/>
            <a:ext cx="223131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(воздушная паутина)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3718" y="1326550"/>
            <a:ext cx="4572000" cy="19707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Разошлись мальчики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темные чуланчики.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Каждый мальчик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sz="24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свой чуланчик</a:t>
            </a:r>
            <a:r>
              <a:rPr lang="ru-RU" sz="24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obyava.ua/img/classified/0/49/1069/o2raifv2hrex0fw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01" y="193183"/>
            <a:ext cx="3668076" cy="2707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33718" y="2901134"/>
            <a:ext cx="27303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Кожаные перчатки</a:t>
            </a: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5718" y="3242766"/>
            <a:ext cx="2788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лесами, городами,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просторами полей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Проплывают караваны                    Небывалых кораблей.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Держат </a:t>
            </a: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путь вокруг земли </a:t>
            </a:r>
            <a:endParaRPr lang="ru-RU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чудо-корабли.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zscomp.ru/files/news/oblaka-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3515931"/>
            <a:ext cx="3451538" cy="269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 rot="10800000" flipV="1">
            <a:off x="4945486" y="5558906"/>
            <a:ext cx="3734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</a:pPr>
            <a:r>
              <a:rPr lang="ru-RU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Перистые легкие облак</a:t>
            </a:r>
            <a:r>
              <a:rPr lang="ru-RU" i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/>
        </p:nvSpPr>
        <p:spPr>
          <a:xfrm>
            <a:off x="1700011" y="991674"/>
            <a:ext cx="636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Подари предмету признак</a:t>
            </a:r>
            <a:endParaRPr lang="ru-RU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19" y="1928802"/>
            <a:ext cx="7312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1 группа          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заяц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19" y="3209039"/>
            <a:ext cx="661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2 группа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сосулька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19" y="4286257"/>
            <a:ext cx="6990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Georgia" pitchFamily="18" charset="0"/>
              </a:rPr>
              <a:t>3 группа                                     </a:t>
            </a:r>
            <a:r>
              <a:rPr lang="ru-RU" sz="3200" b="1" dirty="0" smtClean="0">
                <a:solidFill>
                  <a:srgbClr val="7030A0"/>
                </a:solidFill>
                <a:latin typeface="Georgia" pitchFamily="18" charset="0"/>
              </a:rPr>
              <a:t>ель </a:t>
            </a:r>
            <a:endParaRPr lang="ru-RU" sz="3200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20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1679" y="1210615"/>
            <a:ext cx="5666704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Овощи, ботинки, конфеты, диван, батон, кастрюля, книга.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69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535753" y="1545466"/>
            <a:ext cx="8144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1.Что такое имя прилагательное?</a:t>
            </a:r>
            <a:endParaRPr lang="ru-RU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9854" y="2130241"/>
            <a:ext cx="7611414" cy="12053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lnSpc>
                <a:spcPct val="90000"/>
              </a:lnSpc>
            </a:pPr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а) Имя прилагательное- это часть речи, которая обозначает действие предмета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9854" y="3618963"/>
            <a:ext cx="7611414" cy="11075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б) Имя прилагательное- это часть речи, которая обозначает предмет </a:t>
            </a:r>
            <a:endParaRPr lang="ru-RU" sz="24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9854" y="5009881"/>
            <a:ext cx="7611414" cy="14810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в) Имя прилагательное- это часть речи, которая обозначает признак предмета </a:t>
            </a:r>
            <a:endParaRPr lang="ru-RU" sz="2400" b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9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/>
        </p:nvSpPr>
        <p:spPr>
          <a:xfrm>
            <a:off x="222328" y="591615"/>
            <a:ext cx="9858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2.Имя прилагательное отвечает на вопросы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34096" y="1481070"/>
            <a:ext cx="7302647" cy="5280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2800" b="1" dirty="0" smtClean="0">
                <a:solidFill>
                  <a:srgbClr val="00B0F0"/>
                </a:solidFill>
                <a:latin typeface="Georgia" pitchFamily="18" charset="0"/>
              </a:rPr>
              <a:t>а)Кто? Что? </a:t>
            </a:r>
            <a:endParaRPr lang="ru-RU" sz="28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4096" y="2021170"/>
            <a:ext cx="7302647" cy="5932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2800" b="1" dirty="0" smtClean="0">
                <a:solidFill>
                  <a:srgbClr val="00B0F0"/>
                </a:solidFill>
                <a:latin typeface="Georgia" pitchFamily="18" charset="0"/>
              </a:rPr>
              <a:t>б) Какие? Какая? Какое? Какой?</a:t>
            </a:r>
            <a:endParaRPr lang="ru-RU" sz="28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5785" y="2626477"/>
            <a:ext cx="7250957" cy="61899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0"/>
            <a:r>
              <a:rPr lang="ru-RU" sz="2400" b="1" dirty="0" smtClean="0">
                <a:solidFill>
                  <a:srgbClr val="00B0F0"/>
                </a:solidFill>
                <a:latin typeface="Georgia" pitchFamily="18" charset="0"/>
              </a:rPr>
              <a:t>В) Что делать? Что сделать? </a:t>
            </a:r>
            <a:endParaRPr lang="ru-RU" sz="2400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329" y="3387144"/>
            <a:ext cx="9063340" cy="463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3. С какой частью речи связано  имя прилагательное?</a:t>
            </a:r>
            <a:endParaRPr lang="ru-RU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5786" y="4018210"/>
            <a:ext cx="7250956" cy="450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B0F0"/>
                </a:solidFill>
                <a:latin typeface="Georgia" pitchFamily="18" charset="0"/>
              </a:rPr>
              <a:t>а) с именем существительным</a:t>
            </a:r>
            <a:endParaRPr lang="ru-RU" sz="28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9940" y="4551869"/>
            <a:ext cx="7302646" cy="4177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B0F0"/>
                </a:solidFill>
                <a:latin typeface="Georgia" pitchFamily="18" charset="0"/>
              </a:rPr>
              <a:t>б) с глаголом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5" y="5087155"/>
            <a:ext cx="7250957" cy="5272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solidFill>
                  <a:srgbClr val="00B0F0"/>
                </a:solidFill>
                <a:latin typeface="Georgia" pitchFamily="18" charset="0"/>
              </a:rPr>
              <a:t>в) не связано</a:t>
            </a:r>
          </a:p>
        </p:txBody>
      </p:sp>
    </p:spTree>
    <p:extLst>
      <p:ext uri="{BB962C8B-B14F-4D97-AF65-F5344CB8AC3E}">
        <p14:creationId xmlns:p14="http://schemas.microsoft.com/office/powerpoint/2010/main" val="33214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215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Georgia</vt:lpstr>
      <vt:lpstr>Times New Roman</vt:lpstr>
      <vt:lpstr>Тема Office</vt:lpstr>
      <vt:lpstr>Имя прилагательное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Данил</cp:lastModifiedBy>
  <cp:revision>57</cp:revision>
  <dcterms:created xsi:type="dcterms:W3CDTF">2014-11-21T11:00:06Z</dcterms:created>
  <dcterms:modified xsi:type="dcterms:W3CDTF">2016-11-23T13:44:12Z</dcterms:modified>
</cp:coreProperties>
</file>