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07" autoAdjust="0"/>
  </p:normalViewPr>
  <p:slideViewPr>
    <p:cSldViewPr>
      <p:cViewPr varScale="1"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К</a:t>
            </a:r>
            <a:r>
              <a:rPr lang="ru-RU" sz="2800" dirty="0" err="1" smtClean="0"/>
              <a:t>оучинг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7992888" cy="4104456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Работа с одаренными детьми</a:t>
            </a:r>
            <a:r>
              <a:rPr lang="ru-RU" sz="6000" dirty="0"/>
              <a:t> </a:t>
            </a:r>
          </a:p>
          <a:p>
            <a:pPr marL="514350" indent="-514350" algn="l"/>
            <a:endParaRPr lang="ru-RU" sz="1600" dirty="0" smtClean="0"/>
          </a:p>
          <a:p>
            <a:pPr marL="514350" indent="-514350" algn="l">
              <a:buAutoNum type="arabicPeriod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Характер восприятия учителем поведения одаренных учеников отражает степень </a:t>
            </a:r>
            <a:r>
              <a:rPr lang="ru-RU" dirty="0" smtClean="0"/>
              <a:t>его понимания </a:t>
            </a:r>
            <a:r>
              <a:rPr lang="ru-RU" dirty="0"/>
              <a:t>и сопереживания данной проблемы. Например, некоторые учителя </a:t>
            </a:r>
            <a:r>
              <a:rPr lang="ru-RU" dirty="0" smtClean="0"/>
              <a:t>поощряют склонность </a:t>
            </a:r>
            <a:r>
              <a:rPr lang="ru-RU" dirty="0"/>
              <a:t>одаренных учеников предлагать необычные идей, другие - находят такое </a:t>
            </a:r>
            <a:r>
              <a:rPr lang="ru-RU" dirty="0" smtClean="0"/>
              <a:t>поведение разрушительным</a:t>
            </a:r>
            <a:r>
              <a:rPr lang="ru-RU" dirty="0"/>
              <a:t>. Некоторые учителя приветствуют склонность одаренных учеников </a:t>
            </a:r>
            <a:r>
              <a:rPr lang="ru-RU" dirty="0" smtClean="0"/>
              <a:t>ставить под </a:t>
            </a:r>
            <a:r>
              <a:rPr lang="ru-RU" dirty="0"/>
              <a:t>сомнение случайные решения, другие же – воспринимают как неуважение. Иногда </a:t>
            </a:r>
            <a:r>
              <a:rPr lang="ru-RU" dirty="0" smtClean="0"/>
              <a:t>менее приемлемое </a:t>
            </a:r>
            <a:r>
              <a:rPr lang="ru-RU" dirty="0"/>
              <a:t>поведение может быть выражением разочарования. Очень часто ученики, </a:t>
            </a:r>
            <a:r>
              <a:rPr lang="ru-RU" dirty="0" smtClean="0"/>
              <a:t>которые быстро </a:t>
            </a:r>
            <a:r>
              <a:rPr lang="ru-RU" dirty="0"/>
              <a:t>усваивают информацию, легко постигают основные принципы, любят </a:t>
            </a:r>
            <a:r>
              <a:rPr lang="ru-RU" dirty="0" smtClean="0"/>
              <a:t>интеллектуальные задачи</a:t>
            </a:r>
            <a:r>
              <a:rPr lang="ru-RU" dirty="0"/>
              <a:t>, и минуют отдельные этапы обучения, поскольку им становятся очень скучно и </a:t>
            </a:r>
            <a:r>
              <a:rPr lang="ru-RU" dirty="0" smtClean="0"/>
              <a:t>они переживают </a:t>
            </a:r>
            <a:r>
              <a:rPr lang="ru-RU" dirty="0"/>
              <a:t>в случае, если необходимо работать над теми же задачами программы и с </a:t>
            </a:r>
            <a:r>
              <a:rPr lang="ru-RU" dirty="0" smtClean="0"/>
              <a:t>равной с </a:t>
            </a:r>
            <a:r>
              <a:rPr lang="ru-RU" dirty="0"/>
              <a:t>другими учениками класса скоростью. Такие ученики могут нарушать порядок </a:t>
            </a:r>
            <a:r>
              <a:rPr lang="ru-RU" dirty="0" smtClean="0"/>
              <a:t>проведения занятия</a:t>
            </a:r>
            <a:r>
              <a:rPr lang="ru-RU" dirty="0"/>
              <a:t>, действовать как «клоун класса», или подавлять в себе интерес к обучению. </a:t>
            </a:r>
            <a:r>
              <a:rPr lang="ru-RU" dirty="0" smtClean="0"/>
              <a:t>Важно, чтобы </a:t>
            </a:r>
            <a:r>
              <a:rPr lang="ru-RU" dirty="0"/>
              <a:t>учителя выявили причины подобного негативного поведения учеников в контексте </a:t>
            </a:r>
            <a:r>
              <a:rPr lang="ru-RU" dirty="0" smtClean="0"/>
              <a:t>их одаренностей </a:t>
            </a:r>
            <a:r>
              <a:rPr lang="ru-RU" dirty="0"/>
              <a:t>и таланта и пытались обеспечить учащихся условиями, содействующими им, </a:t>
            </a:r>
            <a:r>
              <a:rPr lang="ru-RU" dirty="0" smtClean="0"/>
              <a:t>а не </a:t>
            </a:r>
            <a:r>
              <a:rPr lang="ru-RU" dirty="0"/>
              <a:t>рассматривать этих учеников как проблемных субъектов.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3четверть\slide_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8496943" cy="47853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Admin\Desktop\3четверть\slide_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92479" cy="6597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 descr="C:\Users\Admin\Desktop\3четверть\img_user_file_542d533674b79_0_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9248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НОВЫЕ </a:t>
            </a:r>
            <a:r>
              <a:rPr lang="ru-RU" b="1" dirty="0"/>
              <a:t>ПОДХОДЫ В ПРЕПОДАВАНИИ И ОБУЧЕНИИ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1. Развитие диалогической беседы в </a:t>
            </a:r>
            <a:r>
              <a:rPr lang="ru-RU" b="1" dirty="0" smtClean="0"/>
              <a:t>классе</a:t>
            </a:r>
          </a:p>
          <a:p>
            <a:r>
              <a:rPr lang="ru-RU" b="1" i="1" dirty="0"/>
              <a:t>Три типа беседы</a:t>
            </a:r>
            <a:r>
              <a:rPr lang="ru-RU" dirty="0"/>
              <a:t> </a:t>
            </a:r>
            <a:r>
              <a:rPr lang="ru-RU" dirty="0" err="1"/>
              <a:t>Мерсер</a:t>
            </a:r>
            <a:r>
              <a:rPr lang="ru-RU" dirty="0"/>
              <a:t> (2000): </a:t>
            </a:r>
          </a:p>
          <a:p>
            <a:r>
              <a:rPr lang="ru-RU" dirty="0"/>
              <a:t>·      беседа – дебаты, диспуты,</a:t>
            </a:r>
          </a:p>
          <a:p>
            <a:r>
              <a:rPr lang="ru-RU" dirty="0"/>
              <a:t>·      кумулятивная беседа (обмен знаниями),</a:t>
            </a:r>
          </a:p>
          <a:p>
            <a:r>
              <a:rPr lang="ru-RU" dirty="0"/>
              <a:t>·      исследовательская беседа.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Admin\Desktop\3четверть\Screenshot_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143999" cy="6525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Обучение тому, как учиться. </a:t>
            </a:r>
            <a:r>
              <a:rPr lang="ru-RU" b="1" dirty="0" err="1" smtClean="0"/>
              <a:t>Саморегуляция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/>
          </a:p>
          <a:p>
            <a:r>
              <a:rPr lang="ru-RU" dirty="0"/>
              <a:t>Название модуля «Обучение тому, как учиться» согласуется с процессом «саморегулирования», в котором ученики развивают способности к пониманию, контролю и отслеживанию опыта обучения посредством процесса </a:t>
            </a:r>
            <a:r>
              <a:rPr lang="ru-RU" dirty="0" err="1"/>
              <a:t>метапознания</a:t>
            </a:r>
            <a:r>
              <a:rPr lang="ru-RU" dirty="0"/>
              <a:t>. Три компонента (измерения) </a:t>
            </a:r>
            <a:r>
              <a:rPr lang="ru-RU" dirty="0" err="1"/>
              <a:t>метапознания</a:t>
            </a:r>
            <a:r>
              <a:rPr lang="ru-RU" dirty="0"/>
              <a:t>:</a:t>
            </a:r>
          </a:p>
          <a:p>
            <a:r>
              <a:rPr lang="ru-RU" dirty="0"/>
              <a:t>• познание себя в качестве ученика;</a:t>
            </a:r>
          </a:p>
          <a:p>
            <a:r>
              <a:rPr lang="ru-RU" dirty="0"/>
              <a:t>• знание, понимание и оценка целей и заданий;</a:t>
            </a:r>
          </a:p>
          <a:p>
            <a:r>
              <a:rPr lang="ru-RU" dirty="0"/>
              <a:t>• знание и мониторинг стратегий, необходимых для выполнения заданий.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Три </a:t>
            </a:r>
            <a:r>
              <a:rPr lang="ru-RU" dirty="0"/>
              <a:t>элемента </a:t>
            </a:r>
            <a:r>
              <a:rPr lang="ru-RU" dirty="0" err="1"/>
              <a:t>саморегулируемого</a:t>
            </a:r>
            <a:r>
              <a:rPr lang="ru-RU" dirty="0"/>
              <a:t> обучения:</a:t>
            </a:r>
          </a:p>
          <a:p>
            <a:r>
              <a:rPr lang="ru-RU" dirty="0"/>
              <a:t>• </a:t>
            </a:r>
            <a:r>
              <a:rPr lang="ru-RU" dirty="0" err="1"/>
              <a:t>самонаправленность</a:t>
            </a:r>
            <a:r>
              <a:rPr lang="ru-RU" dirty="0"/>
              <a:t> в процессе работы над заданиями;</a:t>
            </a:r>
          </a:p>
          <a:p>
            <a:r>
              <a:rPr lang="ru-RU" dirty="0"/>
              <a:t>• самостоятельное определение учеником проблемы и цели;</a:t>
            </a:r>
          </a:p>
          <a:p>
            <a:r>
              <a:rPr lang="ru-RU" dirty="0"/>
              <a:t>• самостоятельный выбор стратегий для достижения целей и решения проблем.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Обучение талантливых</a:t>
            </a:r>
            <a:br>
              <a:rPr lang="ru-RU" dirty="0" smtClean="0"/>
            </a:br>
            <a:r>
              <a:rPr lang="ru-RU" dirty="0" smtClean="0"/>
              <a:t> и одаренных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dirty="0"/>
              <a:t>Одаренные и талантливые ученики не являются однородной группой, и каждый из них</a:t>
            </a:r>
          </a:p>
          <a:p>
            <a:r>
              <a:rPr lang="ru-RU" sz="1600" dirty="0"/>
              <a:t>обладает уникальным сочетанием качеств. Тем не менее, при рассмотрении категории </a:t>
            </a:r>
            <a:r>
              <a:rPr lang="ru-RU" sz="1600" dirty="0" smtClean="0"/>
              <a:t>учеников одаренных </a:t>
            </a:r>
            <a:r>
              <a:rPr lang="ru-RU" sz="1600" dirty="0"/>
              <a:t>и талантливых в условиях группы, можно установить ряд общих характеристик.</a:t>
            </a:r>
          </a:p>
          <a:p>
            <a:r>
              <a:rPr lang="ru-RU" sz="1600" dirty="0"/>
              <a:t>Некоторые учащиеся показывают наличие этих качеств в ряде областей, в то время как </a:t>
            </a:r>
            <a:r>
              <a:rPr lang="ru-RU" sz="1600" dirty="0" smtClean="0"/>
              <a:t>другие - </a:t>
            </a:r>
            <a:r>
              <a:rPr lang="ru-RU" sz="1600" dirty="0"/>
              <a:t>только в одной области. У более одаренных учеников, данные черты могут быть гораздо </a:t>
            </a:r>
            <a:r>
              <a:rPr lang="ru-RU" sz="1600" dirty="0" smtClean="0"/>
              <a:t>более выраженными </a:t>
            </a:r>
            <a:r>
              <a:rPr lang="ru-RU" sz="1600" dirty="0"/>
              <a:t>и интенсивными. Не всегда можно сразу обнаружить одаренных и </a:t>
            </a:r>
            <a:r>
              <a:rPr lang="ru-RU" sz="1600" dirty="0" smtClean="0"/>
              <a:t>талантливых учеников </a:t>
            </a:r>
            <a:r>
              <a:rPr lang="ru-RU" sz="1600" dirty="0"/>
              <a:t>по поведению, которое иногда указывает на их исключительную способность.</a:t>
            </a:r>
          </a:p>
          <a:p>
            <a:r>
              <a:rPr lang="ru-RU" sz="1600" dirty="0"/>
              <a:t>Возможно, одаренность некоторых учеников не проявляется в силу объективных </a:t>
            </a:r>
            <a:r>
              <a:rPr lang="ru-RU" sz="1600" dirty="0" smtClean="0"/>
              <a:t>обстоятельств либо </a:t>
            </a:r>
            <a:r>
              <a:rPr lang="ru-RU" sz="1600" dirty="0"/>
              <a:t>они не имели возможности продемонстрировать свои способности. Остальные, </a:t>
            </a:r>
            <a:r>
              <a:rPr lang="ru-RU" sz="1600" dirty="0" smtClean="0"/>
              <a:t>по разным </a:t>
            </a:r>
            <a:r>
              <a:rPr lang="ru-RU" sz="1600" dirty="0"/>
              <a:t>причинам, могут находиться в категории неуспевающих или намеренно </a:t>
            </a:r>
            <a:r>
              <a:rPr lang="ru-RU" sz="1600" dirty="0" smtClean="0"/>
              <a:t>скрывающих свою </a:t>
            </a:r>
            <a:r>
              <a:rPr lang="ru-RU" sz="1600" dirty="0"/>
              <a:t>одаренность. Некоторые одаренные и талантливые ученики, возможно, сталкиваются </a:t>
            </a:r>
            <a:r>
              <a:rPr lang="ru-RU" sz="1600" dirty="0" smtClean="0"/>
              <a:t>с трудностями </a:t>
            </a:r>
            <a:r>
              <a:rPr lang="ru-RU" sz="1600" dirty="0"/>
              <a:t>в обучении, что скрывает их реальные способности.</a:t>
            </a:r>
          </a:p>
          <a:p>
            <a:r>
              <a:rPr lang="ru-RU" sz="1600" dirty="0"/>
              <a:t>Одаренные и талантливые ученики обладают широким </a:t>
            </a:r>
            <a:r>
              <a:rPr lang="ru-RU" sz="1600" dirty="0" smtClean="0"/>
              <a:t>диапазоном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интеллекта одаренных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4006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Гарднер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smtClean="0"/>
              <a:t>2006) установил </a:t>
            </a:r>
            <a:r>
              <a:rPr lang="ru-RU" dirty="0"/>
              <a:t>восемь типов интеллекта:</a:t>
            </a:r>
          </a:p>
          <a:p>
            <a:pPr>
              <a:buNone/>
            </a:pPr>
            <a:r>
              <a:rPr lang="ru-RU" sz="2000" dirty="0" smtClean="0"/>
              <a:t>1 </a:t>
            </a:r>
            <a:r>
              <a:rPr lang="ru-RU" sz="2000" dirty="0"/>
              <a:t>логико-математический</a:t>
            </a:r>
          </a:p>
          <a:p>
            <a:pPr>
              <a:buNone/>
            </a:pPr>
            <a:r>
              <a:rPr lang="ru-RU" sz="2000" dirty="0" smtClean="0"/>
              <a:t>2 лингвистический</a:t>
            </a:r>
          </a:p>
          <a:p>
            <a:pPr>
              <a:buNone/>
            </a:pPr>
            <a:r>
              <a:rPr lang="ru-RU" sz="2000" dirty="0" smtClean="0"/>
              <a:t>3 </a:t>
            </a:r>
            <a:r>
              <a:rPr lang="ru-RU" sz="2000" dirty="0"/>
              <a:t>кинестетический</a:t>
            </a:r>
          </a:p>
          <a:p>
            <a:pPr>
              <a:buNone/>
            </a:pPr>
            <a:r>
              <a:rPr lang="ru-RU" sz="2000" dirty="0" smtClean="0"/>
              <a:t>4 пространственный</a:t>
            </a:r>
          </a:p>
          <a:p>
            <a:pPr>
              <a:buNone/>
            </a:pPr>
            <a:r>
              <a:rPr lang="ru-RU" sz="2000" dirty="0"/>
              <a:t>5</a:t>
            </a:r>
            <a:r>
              <a:rPr lang="ru-RU" sz="2000" dirty="0" smtClean="0"/>
              <a:t> </a:t>
            </a:r>
            <a:r>
              <a:rPr lang="ru-RU" sz="2000" dirty="0"/>
              <a:t>музыкальный</a:t>
            </a:r>
          </a:p>
          <a:p>
            <a:pPr>
              <a:buNone/>
            </a:pPr>
            <a:r>
              <a:rPr lang="ru-RU" sz="2000" dirty="0" smtClean="0"/>
              <a:t>6 </a:t>
            </a:r>
            <a:r>
              <a:rPr lang="ru-RU" sz="2000" dirty="0"/>
              <a:t>межличностный</a:t>
            </a:r>
          </a:p>
          <a:p>
            <a:pPr>
              <a:buNone/>
            </a:pPr>
            <a:r>
              <a:rPr lang="ru-RU" sz="2000" dirty="0" smtClean="0"/>
              <a:t>7 </a:t>
            </a:r>
            <a:r>
              <a:rPr lang="ru-RU" sz="2000" dirty="0"/>
              <a:t>углубленный</a:t>
            </a:r>
          </a:p>
          <a:p>
            <a:pPr>
              <a:buNone/>
            </a:pPr>
            <a:r>
              <a:rPr lang="ru-RU" sz="2000" dirty="0" smtClean="0"/>
              <a:t>8 натуралистический</a:t>
            </a:r>
          </a:p>
          <a:p>
            <a:pPr>
              <a:buNone/>
            </a:pPr>
            <a:r>
              <a:rPr lang="ru-RU" sz="2000" b="1" dirty="0" smtClean="0"/>
              <a:t>ЗАДАНИЕ ДЛЯ ГРУПП:</a:t>
            </a:r>
          </a:p>
          <a:p>
            <a:pPr>
              <a:buNone/>
            </a:pPr>
            <a:r>
              <a:rPr lang="ru-RU" sz="2000" b="1" dirty="0" smtClean="0"/>
              <a:t>Подготовить кластер по видам интеллекта</a:t>
            </a:r>
          </a:p>
          <a:p>
            <a:pPr>
              <a:buNone/>
            </a:pPr>
            <a:r>
              <a:rPr lang="ru-RU" sz="2000" b="1" dirty="0" smtClean="0"/>
              <a:t>Время: 10 минут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495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Коучинг</vt:lpstr>
      <vt:lpstr>Слайд 2</vt:lpstr>
      <vt:lpstr>Слайд 3</vt:lpstr>
      <vt:lpstr>Слайд 4</vt:lpstr>
      <vt:lpstr>  НОВЫЕ ПОДХОДЫ В ПРЕПОДАВАНИИ И ОБУЧЕНИИ   </vt:lpstr>
      <vt:lpstr>Слайд 6</vt:lpstr>
      <vt:lpstr>Обучение тому, как учиться. Саморегуляция.</vt:lpstr>
      <vt:lpstr>Обучение талантливых  и одаренных детей</vt:lpstr>
      <vt:lpstr>Типы интеллекта одаренных</vt:lpstr>
      <vt:lpstr>Рекомендации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Эффективная интеграция семи модулей программы в урок как условие формирования новой образовательной среды </dc:title>
  <dc:creator>Admin</dc:creator>
  <cp:lastModifiedBy>Admin</cp:lastModifiedBy>
  <cp:revision>11</cp:revision>
  <dcterms:created xsi:type="dcterms:W3CDTF">2018-03-28T19:15:27Z</dcterms:created>
  <dcterms:modified xsi:type="dcterms:W3CDTF">2018-04-12T16:11:28Z</dcterms:modified>
</cp:coreProperties>
</file>