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31"/>
  </p:notesMasterIdLst>
  <p:sldIdLst>
    <p:sldId id="342" r:id="rId2"/>
    <p:sldId id="286" r:id="rId3"/>
    <p:sldId id="408" r:id="rId4"/>
    <p:sldId id="411" r:id="rId5"/>
    <p:sldId id="409" r:id="rId6"/>
    <p:sldId id="410" r:id="rId7"/>
    <p:sldId id="426" r:id="rId8"/>
    <p:sldId id="422" r:id="rId9"/>
    <p:sldId id="416" r:id="rId10"/>
    <p:sldId id="424" r:id="rId11"/>
    <p:sldId id="414" r:id="rId12"/>
    <p:sldId id="415" r:id="rId13"/>
    <p:sldId id="417" r:id="rId14"/>
    <p:sldId id="433" r:id="rId15"/>
    <p:sldId id="437" r:id="rId16"/>
    <p:sldId id="425" r:id="rId17"/>
    <p:sldId id="431" r:id="rId18"/>
    <p:sldId id="432" r:id="rId19"/>
    <p:sldId id="428" r:id="rId20"/>
    <p:sldId id="439" r:id="rId21"/>
    <p:sldId id="429" r:id="rId22"/>
    <p:sldId id="440" r:id="rId23"/>
    <p:sldId id="441" r:id="rId24"/>
    <p:sldId id="442" r:id="rId25"/>
    <p:sldId id="445" r:id="rId26"/>
    <p:sldId id="443" r:id="rId27"/>
    <p:sldId id="446" r:id="rId28"/>
    <p:sldId id="371" r:id="rId29"/>
    <p:sldId id="447" r:id="rId3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8C6C6"/>
    <a:srgbClr val="CC9900"/>
    <a:srgbClr val="00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9" autoAdjust="0"/>
  </p:normalViewPr>
  <p:slideViewPr>
    <p:cSldViewPr>
      <p:cViewPr varScale="1">
        <p:scale>
          <a:sx n="90" d="100"/>
          <a:sy n="90" d="100"/>
        </p:scale>
        <p:origin x="-13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D209CB-61B2-40F6-BBCF-BC707D195B67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500B27-7C45-4D8B-BE87-9D76D74FE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3373E-DB98-49B4-9754-F157F5F89596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CCFF5-6CCD-410A-A592-6AAFA2961A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7311A-860D-44DA-A2A3-B82244A0BD4D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B5D48-2ED1-4D4D-91A1-6557AF671C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EBE38-2AFC-4DB7-B7CD-9B0B897FCF97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1E8AA-7E50-4FF4-B681-7E624D65E1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7EFDE-1A86-4B90-AA1B-ACE0F644727E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2DF0-864A-4B24-B860-13EBA7BD12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97271-CDB6-4ECB-8A5D-B42EDE0C4D48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0141C-B99B-4602-9DA7-F80E79FF8C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9622A-3189-4113-A22C-B643655E86AE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92488-39B4-41DD-AD9B-8A226BED70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F6197-7C26-4432-9684-ECA52BCAFABC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60D2-EC33-47DE-A48B-FF892A970A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901C5-D5A1-4C07-B895-9AD8DE5320B8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5E31F-40FE-4C3A-9F2E-F7016588B2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98BD-4159-40A7-9123-5B19BA146FBE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689CA-2DC8-4FEC-9A78-3C803EA2FB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48C8C-A62B-4177-9E2B-2AC719508F1C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CE108-7995-4BFD-BE46-E238E2DB8B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202F0-31C6-4148-8C94-57F5D32498D7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7A72C-AD05-462B-9FAC-B7BCA91E5A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72CFF-5AF0-4EB7-BB15-D87848C42BF4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1B51E-E223-41E1-B92E-8665EAA9BD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7954-D468-4AD0-A847-A606561E6CCA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80BC3-E86D-4962-9D20-56A7C3AD99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FA121-0A0F-4993-B696-2815DB0AA268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9182F-6E95-4647-BD54-82D4665E7C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A2E983-D957-444A-ADE4-488573CBA0C0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57B73B-7B87-4633-8279-725801656B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28" r:id="rId2"/>
    <p:sldLayoutId id="2147483927" r:id="rId3"/>
    <p:sldLayoutId id="2147483926" r:id="rId4"/>
    <p:sldLayoutId id="2147483925" r:id="rId5"/>
    <p:sldLayoutId id="2147483924" r:id="rId6"/>
    <p:sldLayoutId id="2147483923" r:id="rId7"/>
    <p:sldLayoutId id="2147483922" r:id="rId8"/>
    <p:sldLayoutId id="2147483921" r:id="rId9"/>
    <p:sldLayoutId id="2147483920" r:id="rId10"/>
    <p:sldLayoutId id="2147483919" r:id="rId11"/>
    <p:sldLayoutId id="2147483918" r:id="rId12"/>
    <p:sldLayoutId id="2147483930" r:id="rId13"/>
    <p:sldLayoutId id="2147483931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 descr="Пергамент"/>
          <p:cNvSpPr>
            <a:spLocks noGrp="1"/>
          </p:cNvSpPr>
          <p:nvPr>
            <p:ph type="ctrTitle"/>
          </p:nvPr>
        </p:nvSpPr>
        <p:spPr>
          <a:xfrm>
            <a:off x="1774825" y="404813"/>
            <a:ext cx="8713788" cy="1800225"/>
          </a:xfrm>
          <a:solidFill>
            <a:srgbClr val="CC9900"/>
          </a:solidFill>
          <a:ln>
            <a:solidFill>
              <a:srgbClr val="E2F0D9"/>
            </a:solidFill>
          </a:ln>
        </p:spPr>
        <p:txBody>
          <a:bodyPr/>
          <a:lstStyle/>
          <a:p>
            <a:pPr marL="182563" eaLnBrk="1" hangingPunct="1"/>
            <a:r>
              <a:rPr lang="ru-RU" sz="3600" b="1" smtClean="0">
                <a:latin typeface="Cambria Math" pitchFamily="18" charset="0"/>
              </a:rPr>
              <a:t>Всемирная история </a:t>
            </a:r>
            <a:br>
              <a:rPr lang="ru-RU" sz="3600" b="1" smtClean="0">
                <a:latin typeface="Cambria Math" pitchFamily="18" charset="0"/>
              </a:rPr>
            </a:br>
            <a:r>
              <a:rPr lang="ru-RU" sz="3600" b="1" smtClean="0">
                <a:latin typeface="Cambria Math" pitchFamily="18" charset="0"/>
              </a:rPr>
              <a:t>9 класс</a:t>
            </a:r>
          </a:p>
        </p:txBody>
      </p:sp>
      <p:sp>
        <p:nvSpPr>
          <p:cNvPr id="15362" name="Подзаголовок 2" descr="Голубая тисненая бумага"/>
          <p:cNvSpPr>
            <a:spLocks noGrp="1"/>
          </p:cNvSpPr>
          <p:nvPr>
            <p:ph type="subTitle" idx="1"/>
          </p:nvPr>
        </p:nvSpPr>
        <p:spPr>
          <a:xfrm>
            <a:off x="1774825" y="2349500"/>
            <a:ext cx="8713788" cy="3887788"/>
          </a:xfrm>
          <a:solidFill>
            <a:schemeClr val="bg2"/>
          </a:solidFill>
        </p:spPr>
        <p:txBody>
          <a:bodyPr/>
          <a:lstStyle/>
          <a:p>
            <a:pPr eaLnBrk="1" hangingPunct="1"/>
            <a:endParaRPr lang="ru-RU" sz="3600" b="1" smtClean="0">
              <a:solidFill>
                <a:schemeClr val="tx2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eaLnBrk="1" hangingPunct="1"/>
            <a:r>
              <a:rPr lang="ru-RU" sz="3600" b="1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2 четверть</a:t>
            </a:r>
          </a:p>
          <a:p>
            <a:r>
              <a:rPr lang="ru-RU" sz="3600" b="1" smtClean="0">
                <a:ea typeface="Cambria Math" pitchFamily="18" charset="0"/>
                <a:cs typeface="Times New Roman" pitchFamily="18" charset="0"/>
              </a:rPr>
              <a:t>Раздел 4.</a:t>
            </a:r>
          </a:p>
          <a:p>
            <a:r>
              <a:rPr lang="ru-RU" sz="3600" b="1" smtClean="0">
                <a:ea typeface="Cambria Math" pitchFamily="18" charset="0"/>
                <a:cs typeface="Times New Roman" pitchFamily="18" charset="0"/>
              </a:rPr>
              <a:t>Противостояние </a:t>
            </a:r>
            <a:r>
              <a:rPr lang="kk-KZ" sz="3600" b="1" smtClean="0">
                <a:ea typeface="Cambria Math" pitchFamily="18" charset="0"/>
                <a:cs typeface="Times New Roman" pitchFamily="18" charset="0"/>
              </a:rPr>
              <a:t>тоталитаризма</a:t>
            </a:r>
            <a:r>
              <a:rPr lang="ru-RU" sz="3600" b="1" smtClean="0">
                <a:ea typeface="Cambria Math" pitchFamily="18" charset="0"/>
                <a:cs typeface="Times New Roman" pitchFamily="18" charset="0"/>
              </a:rPr>
              <a:t> и демократии</a:t>
            </a:r>
            <a:endParaRPr lang="ru-RU" sz="3600" smtClean="0">
              <a:solidFill>
                <a:schemeClr val="tx2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algn="l" eaLnBrk="1" hangingPunct="1"/>
            <a:endParaRPr lang="ru-RU" sz="3600" smtClean="0">
              <a:ea typeface="Cambria Math" pitchFamily="18" charset="0"/>
              <a:cs typeface="Times New Roman" pitchFamily="18" charset="0"/>
            </a:endParaRPr>
          </a:p>
          <a:p>
            <a:pPr algn="l" eaLnBrk="1" hangingPunct="1"/>
            <a:endParaRPr lang="ru-RU" smtClean="0">
              <a:ea typeface="Cambria Math" pitchFamily="18" charset="0"/>
              <a:cs typeface="Times New Roman" pitchFamily="18" charset="0"/>
            </a:endParaRPr>
          </a:p>
          <a:p>
            <a:pPr eaLnBrk="1" hangingPunct="1"/>
            <a:endParaRPr lang="ru-RU" smtClean="0">
              <a:ea typeface="Cambria Math" pitchFamily="18" charset="0"/>
              <a:cs typeface="Times New Roman" pitchFamily="18" charset="0"/>
            </a:endParaRPr>
          </a:p>
          <a:p>
            <a:pPr eaLnBrk="1" hangingPunct="1"/>
            <a:endParaRPr lang="ru-RU" smtClean="0">
              <a:ea typeface="Cambria Math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slide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788" y="333375"/>
            <a:ext cx="1080135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37" name="Group 37"/>
          <p:cNvGraphicFramePr>
            <a:graphicFrameLocks noGrp="1"/>
          </p:cNvGraphicFramePr>
          <p:nvPr>
            <p:ph/>
          </p:nvPr>
        </p:nvGraphicFramePr>
        <p:xfrm>
          <a:off x="334963" y="188913"/>
          <a:ext cx="11449050" cy="6353175"/>
        </p:xfrm>
        <a:graphic>
          <a:graphicData uri="http://schemas.openxmlformats.org/drawingml/2006/table">
            <a:tbl>
              <a:tblPr/>
              <a:tblGrid>
                <a:gridCol w="2130425"/>
                <a:gridCol w="9318625"/>
              </a:tblGrid>
              <a:tr h="360363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Народный фронт во Франции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4013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375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Причины создания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Стремление не допустить прихода к власти профашистских сил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-выход из экономического кризиса и депрессии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-обеспечение дальнейшего социально- экономического развития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09575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Этапы становления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февраля 1934 года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Совместное участие социалистов и коммунистов в антифашисткой политической забастовке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90328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июня 1934 года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Подписание пакте о совместных действиях между социалистами и коммунистами, с целью защиты демократических свобод и запрета фашистских организаций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 1934 года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Призыв М.Тореза к лидерам коммунистов объединиться всем сторонникам свободы и демократии в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Народный фронт борьбы за хлеб, свободу и мир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Июль 1935 года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народного фронта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июля 1935 года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антифашисткая демонстрация во главе с Леоном Блюмом ( социалист), М.Торезом ( коммунист), Э. Деладье ( радикал)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-Социалистическая партия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-Коммунистическая партия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-Партия Радикалов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-Профсоюзы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-Антифашистские организации французской интеллигенции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63" name="Group 39"/>
          <p:cNvGraphicFramePr>
            <a:graphicFrameLocks noGrp="1"/>
          </p:cNvGraphicFramePr>
          <p:nvPr>
            <p:ph/>
          </p:nvPr>
        </p:nvGraphicFramePr>
        <p:xfrm>
          <a:off x="263525" y="365125"/>
          <a:ext cx="7272338" cy="6069013"/>
        </p:xfrm>
        <a:graphic>
          <a:graphicData uri="http://schemas.openxmlformats.org/drawingml/2006/table">
            <a:tbl>
              <a:tblPr/>
              <a:tblGrid>
                <a:gridCol w="1195388"/>
                <a:gridCol w="6076950"/>
              </a:tblGrid>
              <a:tr h="47148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Народный фронт во Франции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148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C6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2638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Выборы 1936 год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Народный фронт набрал 57% голосов в палате депутатов Парламента Франции и получил право сформировать правительство, которое возглавил Леон Блюм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73075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Народного фронта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C6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1488">
                <a:tc rowSpan="7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Запретили фашистские военные организации ( фашистские Лиги)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71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Фашистские партии могли действовать строго в рамках конституции Франции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71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Увеличились рабочие места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73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Увеличились пенсии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71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Увеличена помощь по безработице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71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стабильным ценам закупалась сельхозпродукция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782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Установлен государственный контроль над Французским банком и Железными дорогами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26655" name="Picture 32" descr="14674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188913"/>
            <a:ext cx="41259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6" name="Picture 33" descr="image-24-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4788" y="3644900"/>
            <a:ext cx="40322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 descr="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225" y="333375"/>
            <a:ext cx="10920413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 descr="image-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404813"/>
            <a:ext cx="10872788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5" descr="image-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3" y="549275"/>
            <a:ext cx="10514012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 descr="slide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333375"/>
            <a:ext cx="10847387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5" descr="slide-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788" y="404813"/>
            <a:ext cx="10704512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img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788" y="692150"/>
            <a:ext cx="10656887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 descr="slide-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404813"/>
            <a:ext cx="11064875" cy="588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 descr="Пергамент"/>
          <p:cNvSpPr>
            <a:spLocks noGrp="1"/>
          </p:cNvSpPr>
          <p:nvPr>
            <p:ph type="ctrTitle"/>
          </p:nvPr>
        </p:nvSpPr>
        <p:spPr>
          <a:xfrm>
            <a:off x="911225" y="404813"/>
            <a:ext cx="10656888" cy="1800225"/>
          </a:xfrm>
          <a:solidFill>
            <a:srgbClr val="CC9900"/>
          </a:solidFill>
          <a:ln>
            <a:solidFill>
              <a:srgbClr val="E2F0D9"/>
            </a:solidFill>
          </a:ln>
        </p:spPr>
        <p:txBody>
          <a:bodyPr/>
          <a:lstStyle/>
          <a:p>
            <a:pPr marL="182563" eaLnBrk="1" hangingPunct="1"/>
            <a:r>
              <a:rPr lang="ru-RU" sz="3200" b="1" u="sng" smtClean="0">
                <a:latin typeface="Microsoft PhagsPa" pitchFamily="34" charset="0"/>
              </a:rPr>
              <a:t>Тема урока:</a:t>
            </a:r>
            <a:br>
              <a:rPr lang="ru-RU" sz="3200" b="1" u="sng" smtClean="0">
                <a:latin typeface="Microsoft PhagsPa" pitchFamily="34" charset="0"/>
              </a:rPr>
            </a:br>
            <a:r>
              <a:rPr lang="ru-RU" sz="3200" b="1" smtClean="0"/>
              <a:t>Насколько был устойчив «Народный фронт» во Франции и   Испании?</a:t>
            </a:r>
            <a:endParaRPr lang="ru-RU" sz="3200" b="1" smtClean="0">
              <a:solidFill>
                <a:srgbClr val="843C0C"/>
              </a:solidFill>
              <a:latin typeface="Cambria Math" pitchFamily="18" charset="0"/>
            </a:endParaRPr>
          </a:p>
        </p:txBody>
      </p:sp>
      <p:sp>
        <p:nvSpPr>
          <p:cNvPr id="16386" name="Подзаголовок 2" descr="Голубая тисненая бумага"/>
          <p:cNvSpPr>
            <a:spLocks noGrp="1"/>
          </p:cNvSpPr>
          <p:nvPr>
            <p:ph type="subTitle" idx="1"/>
          </p:nvPr>
        </p:nvSpPr>
        <p:spPr>
          <a:xfrm>
            <a:off x="911225" y="2349500"/>
            <a:ext cx="10656888" cy="3887788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kk-KZ" sz="3200" b="1" u="sng" smtClean="0"/>
              <a:t>Цели обучения в соответствие </a:t>
            </a:r>
            <a:br>
              <a:rPr lang="kk-KZ" sz="3200" b="1" u="sng" smtClean="0"/>
            </a:br>
            <a:r>
              <a:rPr lang="kk-KZ" sz="3200" b="1" u="sng" smtClean="0"/>
              <a:t>с учебной программой</a:t>
            </a:r>
            <a:r>
              <a:rPr lang="ru-RU" sz="3200" u="sng" smtClean="0"/>
              <a:t> </a:t>
            </a:r>
            <a:r>
              <a:rPr lang="ru-RU" sz="3200" b="1" u="sng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:</a:t>
            </a:r>
            <a:r>
              <a:rPr lang="ru-RU" sz="3200" b="1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sz="2800" smtClean="0"/>
              <a:t>8.1.2.1 - </a:t>
            </a:r>
            <a:r>
              <a:rPr lang="ru-RU" sz="2800" b="1" smtClean="0"/>
              <a:t>анализировать</a:t>
            </a:r>
            <a:r>
              <a:rPr lang="ru-RU" sz="2800" smtClean="0"/>
              <a:t> влияние распространения реакционных идеологий на изменение социальной жизни общества (фашизм, расизм, шовинизм, нацизм);</a:t>
            </a:r>
            <a:endParaRPr lang="kk-KZ" sz="2800" smtClean="0"/>
          </a:p>
          <a:p>
            <a:pPr algn="l"/>
            <a:r>
              <a:rPr lang="kk-KZ" sz="2800" smtClean="0"/>
              <a:t>8.3.1.1 - </a:t>
            </a:r>
            <a:r>
              <a:rPr lang="kk-KZ" sz="2800" b="1" smtClean="0"/>
              <a:t>анализировать </a:t>
            </a:r>
            <a:r>
              <a:rPr lang="ru-RU" sz="2800" smtClean="0"/>
              <a:t>влияние общественно-политических течений (социальный либерализм и  консерватизм, марксизм и социал-демократия)  на жизнь общества </a:t>
            </a:r>
            <a:endParaRPr lang="ru-RU" sz="3600" smtClean="0">
              <a:solidFill>
                <a:schemeClr val="tx2"/>
              </a:solidFill>
              <a:latin typeface="Cambria Math" pitchFamily="18" charset="0"/>
            </a:endParaRPr>
          </a:p>
          <a:p>
            <a:pPr algn="l" eaLnBrk="1" hangingPunct="1"/>
            <a:endParaRPr lang="ru-RU" smtClean="0"/>
          </a:p>
          <a:p>
            <a:pPr algn="l"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" descr="slide-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3" y="549275"/>
            <a:ext cx="110902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b="1" u="sng" smtClean="0"/>
              <a:t>Внутриполитическая ситуация в Испании</a:t>
            </a:r>
          </a:p>
        </p:txBody>
      </p:sp>
      <p:graphicFrame>
        <p:nvGraphicFramePr>
          <p:cNvPr id="36881" name="Group 17"/>
          <p:cNvGraphicFramePr>
            <a:graphicFrameLocks noGrp="1"/>
          </p:cNvGraphicFramePr>
          <p:nvPr/>
        </p:nvGraphicFramePr>
        <p:xfrm>
          <a:off x="839788" y="1628775"/>
          <a:ext cx="7704137" cy="3887788"/>
        </p:xfrm>
        <a:graphic>
          <a:graphicData uri="http://schemas.openxmlformats.org/drawingml/2006/table">
            <a:tbl>
              <a:tblPr/>
              <a:tblGrid>
                <a:gridCol w="7704137"/>
              </a:tblGrid>
              <a:tr h="38877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1923- 1930 гг. диктатура Прима де Риверо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1931-1939 гг испанская Республика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1934-1935 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Черное двухлетие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1936г. Народный фронт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1936 г. Профашистский режим Франко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1936-1939 гг. Гражданская война в Испании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Весна 1939 г. Поражение Республиканцев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>
                          <a:tab pos="457200" algn="l"/>
                        </a:tabLst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6880" name="Picture 16" descr="f6e2541bef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9825" y="1341438"/>
            <a:ext cx="3024188" cy="2779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57" name="Rectangle 8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288"/>
          </a:xfrm>
        </p:spPr>
        <p:txBody>
          <a:bodyPr/>
          <a:lstStyle/>
          <a:p>
            <a:r>
              <a:rPr lang="ru-RU" sz="3600" b="1" u="sng" smtClean="0"/>
              <a:t>Народный фронт Франции и Испании</a:t>
            </a:r>
          </a:p>
        </p:txBody>
      </p:sp>
      <p:graphicFrame>
        <p:nvGraphicFramePr>
          <p:cNvPr id="50443" name="Group 267"/>
          <p:cNvGraphicFramePr>
            <a:graphicFrameLocks noGrp="1"/>
          </p:cNvGraphicFramePr>
          <p:nvPr>
            <p:ph idx="1"/>
          </p:nvPr>
        </p:nvGraphicFramePr>
        <p:xfrm>
          <a:off x="839788" y="1412875"/>
          <a:ext cx="10872787" cy="4981575"/>
        </p:xfrm>
        <a:graphic>
          <a:graphicData uri="http://schemas.openxmlformats.org/drawingml/2006/table">
            <a:tbl>
              <a:tblPr/>
              <a:tblGrid>
                <a:gridCol w="2914650"/>
                <a:gridCol w="4332287"/>
                <a:gridCol w="3625850"/>
              </a:tblGrid>
              <a:tr h="85883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Страны и годы существования 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Франция 1935-1938гг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Испания 1836-1939 гг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1052513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Кого объединил Народный фронт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Партия радикалов, Социалисты, Коммунисты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Республиканцы, Социалисты, Коммунисты, Анархисты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176053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Достижения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Победа на парламентских выборах в 1936 году, формирование коалиционного правительства, предотвращение прихода к власти ультраправых партий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Руководство вооруженными силами Второй испанской республики против войск генерала Франко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1052513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Итоги деятельности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Распался вследствие конфликта между лидерами социалистов и  радикалов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Уничтожен после поражения в Гражданской войне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306" name="Group 34"/>
          <p:cNvGraphicFramePr>
            <a:graphicFrameLocks noGrp="1"/>
          </p:cNvGraphicFramePr>
          <p:nvPr>
            <p:ph idx="1"/>
          </p:nvPr>
        </p:nvGraphicFramePr>
        <p:xfrm>
          <a:off x="838200" y="404813"/>
          <a:ext cx="10515600" cy="6132512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827088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Почему народный фронт потерпел поражение?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2473325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Экономический провал Народного фронта был обусловлен тем, что левые партии, особенно коммунисты, рассматривали активизацию социальной политики как политическую, а не экономическую задачу. Они мыслили не категориями подъема национальной экономики, а исходили из классового принципа 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пусть платят богатые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C6C6"/>
                    </a:solidFill>
                  </a:tcPr>
                </a:tc>
              </a:tr>
              <a:tr h="247173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2.В то же время опыт Народного фронта показал, что при условии взаимодействия левых политических сил, способных организовать массовые политические выступления трудящихся в защиту демократии, установление фашистской диктатуры, даже в ситуации политического кризиса и слабости правительства не является фатально неизбежным.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58" name="Group 38"/>
          <p:cNvGraphicFramePr>
            <a:graphicFrameLocks noGrp="1"/>
          </p:cNvGraphicFramePr>
          <p:nvPr>
            <p:ph idx="1"/>
          </p:nvPr>
        </p:nvGraphicFramePr>
        <p:xfrm>
          <a:off x="838200" y="549275"/>
          <a:ext cx="10515600" cy="5627688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941388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Вывод:</a:t>
                      </a: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15621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Народный фронт имел огромное историческое значение. Его главной заслугой была успешная борьба против фашизма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5621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 обеспечил сохранение и расширение демократических свобод, принес реальное улучшение жизни во Франции и Испании.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C6C6"/>
                    </a:solidFill>
                  </a:tcPr>
                </a:tc>
              </a:tr>
              <a:tr h="15621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Огромное значение имело социально- экономическое законодательство Народного фронта, которое тогда было лучшим из всех крупных промышленно- развитых стран.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solidFill>
            <a:srgbClr val="C8C6C6"/>
          </a:solidFill>
        </p:spPr>
        <p:txBody>
          <a:bodyPr/>
          <a:lstStyle/>
          <a:p>
            <a:r>
              <a:rPr lang="ru-RU" sz="3200" b="1" smtClean="0"/>
              <a:t>Задание1. :</a:t>
            </a:r>
            <a:br>
              <a:rPr lang="ru-RU" sz="3200" b="1" smtClean="0"/>
            </a:br>
            <a:r>
              <a:rPr lang="ru-RU" sz="3200" b="1" smtClean="0"/>
              <a:t>Определите </a:t>
            </a:r>
            <a:r>
              <a:rPr lang="ru-RU" sz="3200" b="1" u="sng" smtClean="0"/>
              <a:t> общие цели и задачи </a:t>
            </a:r>
            <a:r>
              <a:rPr lang="ru-RU" sz="3200" b="1" smtClean="0"/>
              <a:t>Народного фронта во Франции и Испании:</a:t>
            </a:r>
          </a:p>
        </p:txBody>
      </p:sp>
      <p:graphicFrame>
        <p:nvGraphicFramePr>
          <p:cNvPr id="66563" name="Group 3"/>
          <p:cNvGraphicFramePr>
            <a:graphicFrameLocks noGrp="1"/>
          </p:cNvGraphicFramePr>
          <p:nvPr>
            <p:ph sz="half" idx="1"/>
          </p:nvPr>
        </p:nvGraphicFramePr>
        <p:xfrm>
          <a:off x="3719513" y="2997200"/>
          <a:ext cx="1943100" cy="3168650"/>
        </p:xfrm>
        <a:graphic>
          <a:graphicData uri="http://schemas.openxmlformats.org/drawingml/2006/table">
            <a:tbl>
              <a:tblPr/>
              <a:tblGrid>
                <a:gridCol w="1943100"/>
              </a:tblGrid>
              <a:tr h="31686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6569" name="Group 9"/>
          <p:cNvGraphicFramePr>
            <a:graphicFrameLocks noGrp="1"/>
          </p:cNvGraphicFramePr>
          <p:nvPr>
            <p:ph sz="quarter" idx="2"/>
          </p:nvPr>
        </p:nvGraphicFramePr>
        <p:xfrm>
          <a:off x="6600825" y="2708275"/>
          <a:ext cx="4752975" cy="1431925"/>
        </p:xfrm>
        <a:graphic>
          <a:graphicData uri="http://schemas.openxmlformats.org/drawingml/2006/table">
            <a:tbl>
              <a:tblPr/>
              <a:tblGrid>
                <a:gridCol w="4752975"/>
              </a:tblGrid>
              <a:tr h="14319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2590800"/>
            <a:ext cx="12192000" cy="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6576" name="Group 16"/>
          <p:cNvGraphicFramePr>
            <a:graphicFrameLocks noGrp="1"/>
          </p:cNvGraphicFramePr>
          <p:nvPr/>
        </p:nvGraphicFramePr>
        <p:xfrm>
          <a:off x="911225" y="2924175"/>
          <a:ext cx="1871663" cy="3241675"/>
        </p:xfrm>
        <a:graphic>
          <a:graphicData uri="http://schemas.openxmlformats.org/drawingml/2006/table">
            <a:tbl>
              <a:tblPr/>
              <a:tblGrid>
                <a:gridCol w="1871663"/>
              </a:tblGrid>
              <a:tr h="3241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6582" name="Group 22"/>
          <p:cNvGraphicFramePr>
            <a:graphicFrameLocks noGrp="1"/>
          </p:cNvGraphicFramePr>
          <p:nvPr>
            <p:ph sz="quarter" idx="3"/>
          </p:nvPr>
        </p:nvGraphicFramePr>
        <p:xfrm>
          <a:off x="6527800" y="4508500"/>
          <a:ext cx="4826000" cy="1668463"/>
        </p:xfrm>
        <a:graphic>
          <a:graphicData uri="http://schemas.openxmlformats.org/drawingml/2006/table">
            <a:tbl>
              <a:tblPr/>
              <a:tblGrid>
                <a:gridCol w="4826000"/>
              </a:tblGrid>
              <a:tr h="16684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66588" name="AutoShape 28"/>
          <p:cNvSpPr>
            <a:spLocks noChangeArrowheads="1"/>
          </p:cNvSpPr>
          <p:nvPr/>
        </p:nvSpPr>
        <p:spPr bwMode="auto">
          <a:xfrm>
            <a:off x="3000375" y="4149725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589" name="AutoShape 29"/>
          <p:cNvSpPr>
            <a:spLocks noChangeArrowheads="1"/>
          </p:cNvSpPr>
          <p:nvPr/>
        </p:nvSpPr>
        <p:spPr bwMode="auto">
          <a:xfrm>
            <a:off x="5808663" y="4221163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590" name="AutoShape 30"/>
          <p:cNvSpPr>
            <a:spLocks noChangeArrowheads="1"/>
          </p:cNvSpPr>
          <p:nvPr/>
        </p:nvSpPr>
        <p:spPr bwMode="auto">
          <a:xfrm>
            <a:off x="8832850" y="4076700"/>
            <a:ext cx="71438" cy="503238"/>
          </a:xfrm>
          <a:prstGeom prst="down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591" name="AutoShape 31"/>
          <p:cNvSpPr>
            <a:spLocks noChangeArrowheads="1"/>
          </p:cNvSpPr>
          <p:nvPr/>
        </p:nvSpPr>
        <p:spPr bwMode="auto">
          <a:xfrm>
            <a:off x="2208213" y="1700213"/>
            <a:ext cx="733425" cy="1141412"/>
          </a:xfrm>
          <a:prstGeom prst="curvedRightArrow">
            <a:avLst>
              <a:gd name="adj1" fmla="val 31126"/>
              <a:gd name="adj2" fmla="val 6225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592" name="AutoShape 32"/>
          <p:cNvSpPr>
            <a:spLocks noChangeArrowheads="1"/>
          </p:cNvSpPr>
          <p:nvPr/>
        </p:nvSpPr>
        <p:spPr bwMode="auto">
          <a:xfrm>
            <a:off x="9120188" y="1700213"/>
            <a:ext cx="733425" cy="1071562"/>
          </a:xfrm>
          <a:prstGeom prst="curvedLeftArrow">
            <a:avLst>
              <a:gd name="adj1" fmla="val 29221"/>
              <a:gd name="adj2" fmla="val 5844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solidFill>
            <a:srgbClr val="C8C6C6"/>
          </a:solidFill>
        </p:spPr>
        <p:txBody>
          <a:bodyPr/>
          <a:lstStyle/>
          <a:p>
            <a:r>
              <a:rPr lang="ru-RU" sz="3200" b="1" smtClean="0"/>
              <a:t>Задание1. :</a:t>
            </a:r>
            <a:br>
              <a:rPr lang="ru-RU" sz="3200" b="1" smtClean="0"/>
            </a:br>
            <a:r>
              <a:rPr lang="ru-RU" sz="3200" b="1" u="sng" smtClean="0"/>
              <a:t>Определите  общие цели и задачи Народного</a:t>
            </a:r>
            <a:r>
              <a:rPr lang="ru-RU" sz="3200" b="1" smtClean="0"/>
              <a:t> </a:t>
            </a:r>
            <a:r>
              <a:rPr lang="ru-RU" sz="3200" b="1" u="sng" smtClean="0"/>
              <a:t>фронта во Франции и Испании:</a:t>
            </a:r>
          </a:p>
        </p:txBody>
      </p:sp>
      <p:graphicFrame>
        <p:nvGraphicFramePr>
          <p:cNvPr id="58443" name="Group 75"/>
          <p:cNvGraphicFramePr>
            <a:graphicFrameLocks noGrp="1"/>
          </p:cNvGraphicFramePr>
          <p:nvPr>
            <p:ph sz="half" idx="1"/>
          </p:nvPr>
        </p:nvGraphicFramePr>
        <p:xfrm>
          <a:off x="3719513" y="2997200"/>
          <a:ext cx="1943100" cy="3168650"/>
        </p:xfrm>
        <a:graphic>
          <a:graphicData uri="http://schemas.openxmlformats.org/drawingml/2006/table">
            <a:tbl>
              <a:tblPr/>
              <a:tblGrid>
                <a:gridCol w="1943100"/>
              </a:tblGrid>
              <a:tr h="31686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2)Защита демократии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445" name="Group 77"/>
          <p:cNvGraphicFramePr>
            <a:graphicFrameLocks noGrp="1"/>
          </p:cNvGraphicFramePr>
          <p:nvPr>
            <p:ph sz="quarter" idx="2"/>
          </p:nvPr>
        </p:nvGraphicFramePr>
        <p:xfrm>
          <a:off x="6600825" y="2708275"/>
          <a:ext cx="4752975" cy="1431925"/>
        </p:xfrm>
        <a:graphic>
          <a:graphicData uri="http://schemas.openxmlformats.org/drawingml/2006/table">
            <a:tbl>
              <a:tblPr/>
              <a:tblGrid>
                <a:gridCol w="4752975"/>
              </a:tblGrid>
              <a:tr h="14319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Защита интересов трудящихся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2590800"/>
            <a:ext cx="12192000" cy="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8394" name="Group 26"/>
          <p:cNvGraphicFramePr>
            <a:graphicFrameLocks noGrp="1"/>
          </p:cNvGraphicFramePr>
          <p:nvPr/>
        </p:nvGraphicFramePr>
        <p:xfrm>
          <a:off x="695325" y="2924175"/>
          <a:ext cx="2087563" cy="3241675"/>
        </p:xfrm>
        <a:graphic>
          <a:graphicData uri="http://schemas.openxmlformats.org/drawingml/2006/table">
            <a:tbl>
              <a:tblPr/>
              <a:tblGrid>
                <a:gridCol w="2087563"/>
              </a:tblGrid>
              <a:tr h="3241675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1)Запрет фашистских организаций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432" name="Group 64"/>
          <p:cNvGraphicFramePr>
            <a:graphicFrameLocks noGrp="1"/>
          </p:cNvGraphicFramePr>
          <p:nvPr>
            <p:ph sz="quarter" idx="3"/>
          </p:nvPr>
        </p:nvGraphicFramePr>
        <p:xfrm>
          <a:off x="6527800" y="4508500"/>
          <a:ext cx="4826000" cy="1668463"/>
        </p:xfrm>
        <a:graphic>
          <a:graphicData uri="http://schemas.openxmlformats.org/drawingml/2006/table">
            <a:tbl>
              <a:tblPr/>
              <a:tblGrid>
                <a:gridCol w="4826000"/>
              </a:tblGrid>
              <a:tr h="16684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 Помощь друг другу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58439" name="AutoShape 71"/>
          <p:cNvSpPr>
            <a:spLocks noChangeArrowheads="1"/>
          </p:cNvSpPr>
          <p:nvPr/>
        </p:nvSpPr>
        <p:spPr bwMode="auto">
          <a:xfrm>
            <a:off x="3000375" y="4149725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8440" name="AutoShape 72"/>
          <p:cNvSpPr>
            <a:spLocks noChangeArrowheads="1"/>
          </p:cNvSpPr>
          <p:nvPr/>
        </p:nvSpPr>
        <p:spPr bwMode="auto">
          <a:xfrm>
            <a:off x="5808663" y="4221163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8441" name="AutoShape 73"/>
          <p:cNvSpPr>
            <a:spLocks noChangeArrowheads="1"/>
          </p:cNvSpPr>
          <p:nvPr/>
        </p:nvSpPr>
        <p:spPr bwMode="auto">
          <a:xfrm>
            <a:off x="8832850" y="4076700"/>
            <a:ext cx="71438" cy="503238"/>
          </a:xfrm>
          <a:prstGeom prst="down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8442" name="AutoShape 74"/>
          <p:cNvSpPr>
            <a:spLocks noChangeArrowheads="1"/>
          </p:cNvSpPr>
          <p:nvPr/>
        </p:nvSpPr>
        <p:spPr bwMode="auto">
          <a:xfrm>
            <a:off x="2208213" y="1700213"/>
            <a:ext cx="733425" cy="1141412"/>
          </a:xfrm>
          <a:prstGeom prst="curvedRightArrow">
            <a:avLst>
              <a:gd name="adj1" fmla="val 31126"/>
              <a:gd name="adj2" fmla="val 6225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8444" name="AutoShape 76"/>
          <p:cNvSpPr>
            <a:spLocks noChangeArrowheads="1"/>
          </p:cNvSpPr>
          <p:nvPr/>
        </p:nvSpPr>
        <p:spPr bwMode="auto">
          <a:xfrm>
            <a:off x="9120188" y="1700213"/>
            <a:ext cx="733425" cy="1071562"/>
          </a:xfrm>
          <a:prstGeom prst="curvedLeftArrow">
            <a:avLst>
              <a:gd name="adj1" fmla="val 29221"/>
              <a:gd name="adj2" fmla="val 5844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solidFill>
            <a:srgbClr val="C8C6C6"/>
          </a:solidFill>
        </p:spPr>
        <p:txBody>
          <a:bodyPr/>
          <a:lstStyle/>
          <a:p>
            <a:pPr algn="ctr"/>
            <a:r>
              <a:rPr lang="ru-RU" sz="3200" b="1" smtClean="0"/>
              <a:t>Задание 2. :</a:t>
            </a:r>
            <a:br>
              <a:rPr lang="ru-RU" sz="3200" b="1" smtClean="0"/>
            </a:br>
            <a:r>
              <a:rPr lang="ru-RU" sz="3200" b="1" smtClean="0"/>
              <a:t>Заполните таблицу «Народный фронт и Гражданская война в Испании»  ( параграф 24)</a:t>
            </a:r>
            <a:endParaRPr lang="ru-RU" sz="3200" b="1" u="sng" smtClean="0"/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2590800"/>
            <a:ext cx="12192000" cy="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7715" name="Group 131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table">
            <a:tbl>
              <a:tblPr/>
              <a:tblGrid>
                <a:gridCol w="3505200"/>
                <a:gridCol w="3505200"/>
                <a:gridCol w="3505200"/>
              </a:tblGrid>
              <a:tr h="612775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Событие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935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935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935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5" descr="1b8a2337-e26d-4200-8d8c-f987adbe39c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1989" name="Рисунок 1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39788" y="476250"/>
            <a:ext cx="10369550" cy="5905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1325563"/>
          </a:xfrm>
        </p:spPr>
        <p:txBody>
          <a:bodyPr/>
          <a:lstStyle/>
          <a:p>
            <a:r>
              <a:rPr lang="ru-RU" sz="4000" b="1" u="sng" smtClean="0"/>
              <a:t>Рекомендации по домашнему заданию:</a:t>
            </a:r>
          </a:p>
        </p:txBody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497888" cy="4351338"/>
          </a:xfrm>
          <a:solidFill>
            <a:srgbClr val="CC9900"/>
          </a:solidFill>
        </p:spPr>
        <p:txBody>
          <a:bodyPr/>
          <a:lstStyle/>
          <a:p>
            <a:r>
              <a:rPr lang="ru-RU" sz="3200" b="1" smtClean="0"/>
              <a:t>Прочитать параграф 24,</a:t>
            </a:r>
          </a:p>
          <a:p>
            <a:r>
              <a:rPr lang="ru-RU" sz="3200" b="1" smtClean="0"/>
              <a:t> устно ответить на вопросы к тексту параграфа на стр.162</a:t>
            </a:r>
          </a:p>
          <a:p>
            <a:endParaRPr lang="ru-RU" sz="3200" b="1" smtClean="0"/>
          </a:p>
          <a:p>
            <a:endParaRPr lang="ru-RU" sz="3200" b="1" smtClean="0"/>
          </a:p>
          <a:p>
            <a:endParaRPr lang="ru-RU" sz="3200" b="1" smtClean="0"/>
          </a:p>
          <a:p>
            <a:r>
              <a:rPr lang="ru-RU" sz="3200" b="1" smtClean="0"/>
              <a:t>Спасибо за работу на уроке!</a:t>
            </a:r>
          </a:p>
        </p:txBody>
      </p:sp>
      <p:pic>
        <p:nvPicPr>
          <p:cNvPr id="70661" name="Picture 5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0825" y="3933825"/>
            <a:ext cx="2657475" cy="2087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911225" y="188913"/>
            <a:ext cx="10515600" cy="1511300"/>
          </a:xfrm>
          <a:solidFill>
            <a:srgbClr val="CC9900"/>
          </a:solidFill>
        </p:spPr>
        <p:txBody>
          <a:bodyPr/>
          <a:lstStyle/>
          <a:p>
            <a:r>
              <a:rPr lang="ru-RU" sz="3200" b="1" u="sng" smtClean="0"/>
              <a:t>Организационный  </a:t>
            </a:r>
            <a:r>
              <a:rPr lang="kk-KZ" sz="3200" b="1" u="sng" smtClean="0"/>
              <a:t>настрой </a:t>
            </a:r>
            <a:r>
              <a:rPr lang="ru-RU" sz="3200" b="1" u="sng" smtClean="0"/>
              <a:t> на урок</a:t>
            </a:r>
            <a:r>
              <a:rPr lang="ru-RU" sz="4000" smtClean="0"/>
              <a:t> </a:t>
            </a:r>
            <a:br>
              <a:rPr lang="ru-RU" sz="4000" smtClean="0"/>
            </a:br>
            <a:r>
              <a:rPr lang="ru-RU" sz="2800" smtClean="0"/>
              <a:t>1.</a:t>
            </a:r>
            <a:r>
              <a:rPr lang="ru-RU" sz="4000" smtClean="0"/>
              <a:t> </a:t>
            </a:r>
            <a:r>
              <a:rPr lang="ru-RU" sz="2800" b="1" smtClean="0"/>
              <a:t>Определите  по картинкам  ключевые понятия, необходимые для раскрытия темы:</a:t>
            </a:r>
          </a:p>
        </p:txBody>
      </p:sp>
      <p:pic>
        <p:nvPicPr>
          <p:cNvPr id="17411" name="Picture 4" descr="img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95325" y="1916113"/>
            <a:ext cx="2808288" cy="2016125"/>
          </a:xfrm>
        </p:spPr>
      </p:pic>
      <p:pic>
        <p:nvPicPr>
          <p:cNvPr id="17412" name="Picture 5" descr="shutterstock_4901414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1916113"/>
            <a:ext cx="26638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shovinizm-o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2263" y="1916113"/>
            <a:ext cx="2592387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s1200-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80550" y="1916113"/>
            <a:ext cx="201612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623888" y="3933825"/>
            <a:ext cx="10728325" cy="365125"/>
          </a:xfrm>
          <a:prstGeom prst="rect">
            <a:avLst/>
          </a:prstGeom>
          <a:solidFill>
            <a:srgbClr val="C8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1) ………….                                    2)…………                               3)………….                             4) ………..</a:t>
            </a:r>
            <a:endParaRPr lang="ru-RU" b="1"/>
          </a:p>
        </p:txBody>
      </p:sp>
      <p:pic>
        <p:nvPicPr>
          <p:cNvPr id="17417" name="Picture 19" descr="cff21eb80d0f67ce8aa6c064cc92f9b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888" y="4365625"/>
            <a:ext cx="31686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20" descr="a6a74f18-4a2b-4e38-9235-ef5aa82cd7a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56138" y="4365625"/>
            <a:ext cx="3095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1" descr="i?id=a6eea0c2e068f488506fdc088bf906dc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72488" y="4292600"/>
            <a:ext cx="30241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Rectangle 22"/>
          <p:cNvSpPr>
            <a:spLocks noChangeArrowheads="1"/>
          </p:cNvSpPr>
          <p:nvPr/>
        </p:nvSpPr>
        <p:spPr bwMode="auto">
          <a:xfrm>
            <a:off x="695325" y="6092825"/>
            <a:ext cx="10872788" cy="366713"/>
          </a:xfrm>
          <a:prstGeom prst="rect">
            <a:avLst/>
          </a:prstGeom>
          <a:solidFill>
            <a:srgbClr val="C8C6C6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/>
              <a:t>5) ………….                                                     6)……………                                       7)……………</a:t>
            </a:r>
            <a:r>
              <a:rPr lang="ru-RU"/>
              <a:t>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>
          <a:xfrm>
            <a:off x="839788" y="188913"/>
            <a:ext cx="10515600" cy="1582737"/>
          </a:xfrm>
          <a:solidFill>
            <a:srgbClr val="CC9900"/>
          </a:solidFill>
        </p:spPr>
        <p:txBody>
          <a:bodyPr/>
          <a:lstStyle/>
          <a:p>
            <a:r>
              <a:rPr lang="ru-RU" sz="4000" b="1" u="sng" smtClean="0"/>
              <a:t>Ответ:</a:t>
            </a: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> 1</a:t>
            </a:r>
            <a:r>
              <a:rPr lang="ru-RU" sz="2800" smtClean="0"/>
              <a:t>.</a:t>
            </a:r>
            <a:r>
              <a:rPr lang="ru-RU" sz="4000" smtClean="0"/>
              <a:t> </a:t>
            </a:r>
            <a:r>
              <a:rPr lang="ru-RU" sz="2800" b="1" smtClean="0"/>
              <a:t>Определите  по картинкам  ключевые понятия, необходимые для раскрытия темы:</a:t>
            </a:r>
          </a:p>
        </p:txBody>
      </p:sp>
      <p:pic>
        <p:nvPicPr>
          <p:cNvPr id="18435" name="Picture 3" descr="img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95325" y="1916113"/>
            <a:ext cx="2808288" cy="2016125"/>
          </a:xfrm>
        </p:spPr>
      </p:pic>
      <p:pic>
        <p:nvPicPr>
          <p:cNvPr id="18436" name="Picture 4" descr="shutterstock_4901414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1916113"/>
            <a:ext cx="26638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shovinizm-o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2263" y="1916113"/>
            <a:ext cx="2592387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s1200-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80550" y="1916113"/>
            <a:ext cx="201612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623888" y="3933825"/>
            <a:ext cx="10728325" cy="365125"/>
          </a:xfrm>
          <a:prstGeom prst="rect">
            <a:avLst/>
          </a:prstGeom>
          <a:solidFill>
            <a:srgbClr val="C8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1) Фашизм                                       2) Расизм                               3) Шовинизм                             4) Нацизм</a:t>
            </a:r>
            <a:endParaRPr lang="ru-RU" b="1"/>
          </a:p>
        </p:txBody>
      </p:sp>
      <p:pic>
        <p:nvPicPr>
          <p:cNvPr id="18441" name="Picture 13" descr="cff21eb80d0f67ce8aa6c064cc92f9b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888" y="4365625"/>
            <a:ext cx="31686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4" descr="a6a74f18-4a2b-4e38-9235-ef5aa82cd7a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56138" y="4365625"/>
            <a:ext cx="30956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5" descr="i?id=a6eea0c2e068f488506fdc088bf906dc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72488" y="4292600"/>
            <a:ext cx="30241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Rectangle 16"/>
          <p:cNvSpPr>
            <a:spLocks noChangeArrowheads="1"/>
          </p:cNvSpPr>
          <p:nvPr/>
        </p:nvSpPr>
        <p:spPr bwMode="auto">
          <a:xfrm>
            <a:off x="695325" y="6092825"/>
            <a:ext cx="10872788" cy="366713"/>
          </a:xfrm>
          <a:prstGeom prst="rect">
            <a:avLst/>
          </a:prstGeom>
          <a:solidFill>
            <a:srgbClr val="C8C6C6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/>
              <a:t>5) Либерализм                                        6)  Консерватизм                                       7) Марксизм</a:t>
            </a:r>
            <a:r>
              <a:rPr lang="ru-RU"/>
              <a:t>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 descr="Голубая тисненая бумага"/>
          <p:cNvSpPr>
            <a:spLocks noGrp="1"/>
          </p:cNvSpPr>
          <p:nvPr>
            <p:ph type="title"/>
          </p:nvPr>
        </p:nvSpPr>
        <p:spPr>
          <a:xfrm>
            <a:off x="8543925" y="260350"/>
            <a:ext cx="3384550" cy="6048375"/>
          </a:xfrm>
          <a:solidFill>
            <a:srgbClr val="CC9900"/>
          </a:solidFill>
        </p:spPr>
        <p:txBody>
          <a:bodyPr/>
          <a:lstStyle/>
          <a:p>
            <a:pPr marL="87313" indent="95250"/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>     </a:t>
            </a:r>
            <a:r>
              <a:rPr lang="ru-RU" sz="2400" b="1" smtClean="0"/>
              <a:t>Рассмотрите внимательно  карту</a:t>
            </a:r>
            <a:r>
              <a:rPr lang="ru-RU" sz="2400" smtClean="0"/>
              <a:t> </a:t>
            </a:r>
            <a:r>
              <a:rPr lang="ru-RU" sz="2400" b="1" smtClean="0"/>
              <a:t>и, ответьте на вопросы:</a:t>
            </a:r>
            <a:br>
              <a:rPr lang="ru-RU" sz="2400" b="1" smtClean="0"/>
            </a:br>
            <a:r>
              <a:rPr lang="ru-RU" sz="2400" b="1" smtClean="0"/>
              <a:t> 1. В каком государстве стремительно нарастает  фашистская  угроза - «Коричневая чума»? </a:t>
            </a:r>
            <a:br>
              <a:rPr lang="ru-RU" sz="2400" b="1" smtClean="0"/>
            </a:br>
            <a:r>
              <a:rPr lang="ru-RU" sz="2400" b="1" smtClean="0"/>
              <a:t>2. На какое  крупное  соседнее государство Европы она  может распространиться?</a:t>
            </a:r>
            <a:r>
              <a:rPr lang="ru-RU" sz="2400" smtClean="0"/>
              <a:t> </a:t>
            </a:r>
            <a:endParaRPr lang="ru-RU" sz="4000" smtClean="0"/>
          </a:p>
        </p:txBody>
      </p:sp>
      <p:pic>
        <p:nvPicPr>
          <p:cNvPr id="19458" name="Picture 5" descr="img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404813"/>
            <a:ext cx="7489825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4623279e2cb87ce7b79de2b483a41c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225" y="549275"/>
            <a:ext cx="103695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 descr="slide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333375"/>
            <a:ext cx="1106487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5" descr="slide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333375"/>
            <a:ext cx="110172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slide-19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0863" y="549275"/>
            <a:ext cx="10944225" cy="5616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3264</TotalTime>
  <Words>638</Words>
  <Application>Microsoft Office PowerPoint</Application>
  <PresentationFormat>Custom</PresentationFormat>
  <Paragraphs>105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 Light</vt:lpstr>
      <vt:lpstr>Calibri</vt:lpstr>
      <vt:lpstr>Cambria Math</vt:lpstr>
      <vt:lpstr>Times New Roman</vt:lpstr>
      <vt:lpstr>Microsoft PhagsPa</vt:lpstr>
      <vt:lpstr>Тема Office</vt:lpstr>
      <vt:lpstr>Всемирная история  9 класс</vt:lpstr>
      <vt:lpstr>Тема урока: Насколько был устойчив «Народный фронт» во Франции и   Испании?</vt:lpstr>
      <vt:lpstr>Организационный  настрой  на урок  1. Определите  по картинкам  ключевые понятия, необходимые для раскрытия темы:</vt:lpstr>
      <vt:lpstr>Ответ:  1. Определите  по картинкам  ключевые понятия, необходимые для раскрытия темы:</vt:lpstr>
      <vt:lpstr>      Рассмотрите внимательно  карту и, ответьте на вопросы:  1. В каком государстве стремительно нарастает  фашистская  угроза - «Коричневая чума»?  2. На какое  крупное  соседнее государство Европы она  может распространиться?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Внутриполитическая ситуация в Испании</vt:lpstr>
      <vt:lpstr>Народный фронт Франции и Испании</vt:lpstr>
      <vt:lpstr>Слайд 23</vt:lpstr>
      <vt:lpstr>Слайд 24</vt:lpstr>
      <vt:lpstr>Задание1. : Определите  общие цели и задачи Народного фронта во Франции и Испании:</vt:lpstr>
      <vt:lpstr>Задание1. : Определите  общие цели и задачи Народного фронта во Франции и Испании:</vt:lpstr>
      <vt:lpstr>Задание 2. : Заполните таблицу «Народный фронт и Гражданская война в Испании»  ( параграф 24)</vt:lpstr>
      <vt:lpstr>Слайд 28</vt:lpstr>
      <vt:lpstr>Рекомендации по домашнему заданию: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Гамал Кульжанов</dc:creator>
  <cp:lastModifiedBy>User</cp:lastModifiedBy>
  <cp:revision>127</cp:revision>
  <dcterms:created xsi:type="dcterms:W3CDTF">2014-01-27T04:08:55Z</dcterms:created>
  <dcterms:modified xsi:type="dcterms:W3CDTF">2020-11-10T12:28:46Z</dcterms:modified>
</cp:coreProperties>
</file>